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70" r:id="rId3"/>
    <p:sldId id="300" r:id="rId4"/>
    <p:sldId id="302" r:id="rId5"/>
    <p:sldId id="414" r:id="rId6"/>
    <p:sldId id="303" r:id="rId7"/>
    <p:sldId id="304" r:id="rId8"/>
    <p:sldId id="305" r:id="rId9"/>
    <p:sldId id="434" r:id="rId10"/>
    <p:sldId id="271" r:id="rId11"/>
    <p:sldId id="272" r:id="rId12"/>
    <p:sldId id="435" r:id="rId13"/>
    <p:sldId id="274" r:id="rId14"/>
    <p:sldId id="439" r:id="rId15"/>
    <p:sldId id="437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8" r:id="rId36"/>
    <p:sldId id="430" r:id="rId37"/>
    <p:sldId id="440" r:id="rId38"/>
    <p:sldId id="429" r:id="rId39"/>
    <p:sldId id="392" r:id="rId40"/>
    <p:sldId id="441" r:id="rId41"/>
    <p:sldId id="442" r:id="rId42"/>
    <p:sldId id="312" r:id="rId43"/>
    <p:sldId id="420" r:id="rId44"/>
    <p:sldId id="422" r:id="rId45"/>
    <p:sldId id="424" r:id="rId46"/>
    <p:sldId id="425" r:id="rId47"/>
    <p:sldId id="426" r:id="rId48"/>
    <p:sldId id="427" r:id="rId49"/>
    <p:sldId id="428" r:id="rId50"/>
    <p:sldId id="418" r:id="rId51"/>
    <p:sldId id="260" r:id="rId52"/>
    <p:sldId id="381" r:id="rId53"/>
    <p:sldId id="38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C"/>
    <a:srgbClr val="981117"/>
    <a:srgbClr val="138FA9"/>
    <a:srgbClr val="99CCFC"/>
    <a:srgbClr val="FBE5D5"/>
    <a:srgbClr val="D3E9F0"/>
    <a:srgbClr val="EA6464"/>
    <a:srgbClr val="FECC99"/>
    <a:srgbClr val="A41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33" autoAdjust="0"/>
  </p:normalViewPr>
  <p:slideViewPr>
    <p:cSldViewPr snapToGrid="0" snapToObjects="1">
      <p:cViewPr varScale="1">
        <p:scale>
          <a:sx n="61" d="100"/>
          <a:sy n="61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AD99-A0C7-BB46-9B5D-075C42D7E77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EC57F-868E-1F40-B1E9-60AC9B45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9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5E5E-C0DA-E746-89F9-CB1388EA1B4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C152-9730-AF4A-86CB-E07E0941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4661DC-A6F5-BB41-88D4-50AF7E693F10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2BA585-5646-6446-8632-5DDC4D74B9AC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F9AC0-1DAD-EE42-876F-21358634290E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F9AC0-1DAD-EE42-876F-21358634290E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ADFCBD-016F-A54E-8AFA-8D04C9BDFC6E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5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B561C5-C54C-3046-8A58-BA29FECA922E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2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47148D-92BA-EC47-B1A3-34D818DABB81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3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703550-B07A-8440-BADC-27E10C93E9AC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3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9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EC41CB-32DE-2D4E-90ED-B0FFB19EA168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8EA216-D46E-154A-8B17-82D970A2DD74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6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F1407B-A4E6-2A4E-82DA-2020E3D7886B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535A73-4E6D-3F49-AFAC-FCAE862AB97C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BC4902-81EB-7346-B528-C08C96888471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BB6D4B-FCB9-D64D-937D-F52AD5615781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0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EEE5E5-8646-2E40-BB76-6698554FD130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4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B79A32-9B95-D74A-9078-012F07CF4046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4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5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4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1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4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16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1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6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6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16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40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4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58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5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C152-9730-AF4A-86CB-E07E094186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6656-A648-B94E-BFF4-D34932629F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8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6350"/>
            <a:ext cx="9155113" cy="50165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A41034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96C-59E5-6C49-8551-B322FC5B2DE0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1F7-A6E7-6548-8CC5-351235093DEE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90-1449-5641-B0F9-46299B19C514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A140-6C00-644F-84B2-28E809882B59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7C1-305E-AB48-8E66-B73E94E5B0F7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0861-5E8F-9342-8986-3395CECB3262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7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38E-8EAC-0E4D-A353-456C1C3E7522}" type="datetime1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C3E-AAA4-AC40-B44F-3D68C5677F37}" type="datetime1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15-F1BA-4C40-A3D1-20400E4D873B}" type="datetime1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5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B9A1-12B0-6E48-8CCB-6A2D1AA5C66A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4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4DDD-F168-ED4C-A8CA-A5766A9C4F43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2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1034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64D7C6F9-BF78-9842-9266-CE822F530D6F}" type="datetime1">
              <a:rPr lang="en-US" smtClean="0"/>
              <a:t>5/12/16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9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1034"/>
                </a:solidFill>
                <a:latin typeface="Georgia"/>
                <a:cs typeface="Georgia"/>
              </a:defRPr>
            </a:lvl1pPr>
          </a:lstStyle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967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defRPr>
            </a:lvl1pPr>
          </a:lstStyle>
          <a:p>
            <a:fld id="{CC089B66-E8FD-E34F-8D6C-43BB35692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A41034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1034"/>
        </a:buClr>
        <a:buFont typeface="Wingdings" charset="2"/>
        <a:buChar char="§"/>
        <a:defRPr sz="2800" b="0" i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1034"/>
        </a:buClr>
        <a:buFont typeface="Arial"/>
        <a:buChar char="–"/>
        <a:defRPr sz="2400" b="0" i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1034"/>
        </a:buClr>
        <a:buFont typeface="Arial"/>
        <a:buChar char="•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41034"/>
        </a:buClr>
        <a:buFont typeface="Arial"/>
        <a:buChar char="–"/>
        <a:defRPr sz="1600" b="0" i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41034"/>
        </a:buClr>
        <a:buFont typeface="Arial"/>
        <a:buChar char="»"/>
        <a:defRPr sz="1400" b="0" i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9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4477"/>
            <a:ext cx="7772400" cy="1826718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latin typeface="Optima"/>
                <a:cs typeface="Optima"/>
              </a:rPr>
              <a:t>Design and Modeling of</a:t>
            </a:r>
            <a:br>
              <a:rPr lang="en-US" sz="4200" dirty="0" smtClean="0">
                <a:latin typeface="Optima"/>
                <a:cs typeface="Optima"/>
              </a:rPr>
            </a:br>
            <a:r>
              <a:rPr lang="en-US" sz="4200" dirty="0" smtClean="0">
                <a:latin typeface="Optima"/>
                <a:cs typeface="Optima"/>
              </a:rPr>
              <a:t>Specialized Architectures</a:t>
            </a:r>
            <a:endParaRPr lang="en-US" sz="4200" dirty="0">
              <a:latin typeface="Optima"/>
              <a:cs typeface="Opti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741" y="4296623"/>
            <a:ext cx="6400800" cy="1153705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Optima"/>
                <a:cs typeface="Optima"/>
              </a:rPr>
              <a:t>Yakun</a:t>
            </a:r>
            <a:r>
              <a:rPr lang="zh-CN" alt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Optima"/>
                <a:cs typeface="Optima"/>
              </a:rPr>
              <a:t>Sophia</a:t>
            </a:r>
            <a:r>
              <a:rPr lang="zh-CN" alt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Optima"/>
                <a:cs typeface="Optima"/>
              </a:rPr>
              <a:t>Shao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latin typeface="Optima"/>
                <a:cs typeface="Optima"/>
              </a:rPr>
              <a:t>May 9</a:t>
            </a:r>
            <a:r>
              <a:rPr lang="en-US" altLang="zh-CN" sz="1800" baseline="30000" dirty="0" smtClean="0">
                <a:solidFill>
                  <a:schemeClr val="tx1"/>
                </a:solidFill>
                <a:latin typeface="Optima"/>
                <a:cs typeface="Optima"/>
              </a:rPr>
              <a:t>th</a:t>
            </a:r>
            <a:r>
              <a:rPr lang="en-US" altLang="zh-CN" sz="1800" dirty="0" smtClean="0">
                <a:solidFill>
                  <a:schemeClr val="tx1"/>
                </a:solidFill>
                <a:latin typeface="Optima"/>
                <a:cs typeface="Optima"/>
              </a:rPr>
              <a:t>, 2016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457200" y="3044852"/>
            <a:ext cx="8229600" cy="5018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None/>
              <a:defRPr sz="2100" b="0" i="0" kern="1200" cap="small" spc="300">
                <a:solidFill>
                  <a:srgbClr val="A4001D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None/>
              <a:defRPr b="0" i="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None/>
              <a:defRPr b="0" i="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None/>
              <a:defRPr b="0" i="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None/>
              <a:defRPr b="0" i="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100" b="0" i="0" u="none" strike="noStrike" kern="1200" cap="small" spc="300" normalizeH="0" baseline="0" noProof="0" dirty="0" err="1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Optima"/>
                <a:ea typeface="Helvetica Light" charset="0"/>
                <a:cs typeface="Optima"/>
              </a:rPr>
              <a:t>Phd</a:t>
            </a:r>
            <a:r>
              <a:rPr kumimoji="0" lang="en-US" sz="2100" b="0" i="0" u="none" strike="noStrike" kern="1200" cap="small" spc="30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Optima"/>
                <a:ea typeface="Helvetica Light" charset="0"/>
                <a:cs typeface="Optima"/>
              </a:rPr>
              <a:t> Dissertation Defense</a:t>
            </a:r>
            <a:endParaRPr kumimoji="0" lang="en-US" sz="2100" b="0" i="0" u="none" strike="noStrike" kern="1200" cap="small" spc="300" normalizeH="0" baseline="0" noProof="0" dirty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Optima"/>
              <a:ea typeface="Helvetica Light" charset="0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53008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creen Shot 2013-06-02 at 5.23.28 PM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4" r="-5804"/>
          <a:stretch>
            <a:fillRect/>
          </a:stretch>
        </p:blipFill>
        <p:spPr>
          <a:xfrm>
            <a:off x="-170583" y="1472021"/>
            <a:ext cx="9485167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253" y="5946627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OMAP 4 </a:t>
            </a:r>
            <a:r>
              <a:rPr lang="en-US" sz="2400" b="1" dirty="0" err="1" smtClean="0">
                <a:latin typeface="Optima"/>
                <a:cs typeface="Optima"/>
              </a:rPr>
              <a:t>SoC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creen Shot 2013-06-02 at 5.23.28 PM.png"/>
          <p:cNvPicPr>
            <a:picLocks noChangeAspect="1"/>
          </p:cNvPicPr>
          <p:nvPr/>
        </p:nvPicPr>
        <p:blipFill>
          <a:blip r:embed="rId4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4" r="-5804"/>
          <a:stretch>
            <a:fillRect/>
          </a:stretch>
        </p:blipFill>
        <p:spPr>
          <a:xfrm>
            <a:off x="-170583" y="1472021"/>
            <a:ext cx="9485167" cy="4953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1253" y="5946627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OMAP 4 </a:t>
            </a:r>
            <a:r>
              <a:rPr lang="en-US" sz="2400" b="1" dirty="0" err="1" smtClean="0">
                <a:latin typeface="Optima"/>
                <a:cs typeface="Optima"/>
              </a:rPr>
              <a:t>SoC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22183" y="1794379"/>
            <a:ext cx="6442722" cy="912257"/>
            <a:chOff x="622183" y="1794379"/>
            <a:chExt cx="6442722" cy="912257"/>
          </a:xfrm>
        </p:grpSpPr>
        <p:sp>
          <p:nvSpPr>
            <p:cNvPr id="32" name="Rectangle 31"/>
            <p:cNvSpPr/>
            <p:nvPr/>
          </p:nvSpPr>
          <p:spPr>
            <a:xfrm>
              <a:off x="622183" y="1794379"/>
              <a:ext cx="830049" cy="91225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ARM Cores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1169" y="1803078"/>
              <a:ext cx="463736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GPU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4874" y="1808916"/>
              <a:ext cx="700803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DSP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79049" y="1808557"/>
              <a:ext cx="635384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DSP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2425" y="2940230"/>
            <a:ext cx="8254217" cy="3484790"/>
            <a:chOff x="412425" y="2940230"/>
            <a:chExt cx="8254217" cy="3484790"/>
          </a:xfrm>
        </p:grpSpPr>
        <p:sp>
          <p:nvSpPr>
            <p:cNvPr id="45" name="Rectangle 44"/>
            <p:cNvSpPr/>
            <p:nvPr/>
          </p:nvSpPr>
          <p:spPr>
            <a:xfrm>
              <a:off x="412425" y="2940230"/>
              <a:ext cx="8254217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Optima"/>
                  <a:cs typeface="Optima"/>
                </a:rPr>
                <a:t>System Bus</a:t>
              </a:r>
              <a:endParaRPr lang="en-US" sz="2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3845111" y="4495186"/>
              <a:ext cx="2371553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Secondary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Bus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1363172" y="4511809"/>
              <a:ext cx="1821633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Secondary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Bus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3949457" y="5625314"/>
              <a:ext cx="1310064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Tertiary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Bus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426" y="1808916"/>
            <a:ext cx="7131374" cy="3192805"/>
            <a:chOff x="412426" y="1808916"/>
            <a:chExt cx="7131374" cy="3192805"/>
          </a:xfrm>
        </p:grpSpPr>
        <p:sp>
          <p:nvSpPr>
            <p:cNvPr id="40" name="Rectangle 39"/>
            <p:cNvSpPr/>
            <p:nvPr/>
          </p:nvSpPr>
          <p:spPr>
            <a:xfrm>
              <a:off x="412426" y="4375550"/>
              <a:ext cx="1379408" cy="626171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DMA</a:t>
              </a:r>
              <a:endParaRPr lang="en-US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1400" y="1808916"/>
              <a:ext cx="432400" cy="891882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DMA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9223" y="1794379"/>
            <a:ext cx="7078721" cy="2972620"/>
            <a:chOff x="1579223" y="1794379"/>
            <a:chExt cx="7078721" cy="2972620"/>
          </a:xfrm>
        </p:grpSpPr>
        <p:sp>
          <p:nvSpPr>
            <p:cNvPr id="49" name="Rectangle 48"/>
            <p:cNvSpPr/>
            <p:nvPr/>
          </p:nvSpPr>
          <p:spPr>
            <a:xfrm>
              <a:off x="8225544" y="1811476"/>
              <a:ext cx="432400" cy="891882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SD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11301" y="1811476"/>
              <a:ext cx="530229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USB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79223" y="1803078"/>
              <a:ext cx="647520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Audio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58130" y="1808916"/>
              <a:ext cx="855743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Video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92094" y="1794379"/>
              <a:ext cx="313759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Face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19966" y="1808557"/>
              <a:ext cx="1303696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Imaging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89889" y="3665942"/>
              <a:ext cx="1034363" cy="110105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USB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2230" y="1740999"/>
            <a:ext cx="2864370" cy="1073584"/>
            <a:chOff x="412230" y="1608483"/>
            <a:chExt cx="2864370" cy="1073584"/>
          </a:xfrm>
        </p:grpSpPr>
        <p:sp>
          <p:nvSpPr>
            <p:cNvPr id="53" name="Oval 52"/>
            <p:cNvSpPr/>
            <p:nvPr/>
          </p:nvSpPr>
          <p:spPr>
            <a:xfrm>
              <a:off x="1347176" y="1608483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33600" y="1717804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971800" y="1717804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71800" y="2362200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12230" y="2377267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</p:grp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6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"/>
    </mc:Choice>
    <mc:Fallback xmlns="">
      <p:transition xmlns:p14="http://schemas.microsoft.com/office/powerpoint/2010/main" spd="slow" advTm="14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Fixed-function accelerators are only designed for the target applications.</a:t>
            </a:r>
          </a:p>
          <a:p>
            <a:r>
              <a:rPr lang="en-US" dirty="0" smtClean="0"/>
              <a:t>Programmability</a:t>
            </a:r>
          </a:p>
          <a:p>
            <a:pPr lvl="1"/>
            <a:r>
              <a:rPr lang="en-US" dirty="0" smtClean="0"/>
              <a:t>Today’s accelerators are explicitly managed by programmers. </a:t>
            </a:r>
          </a:p>
          <a:p>
            <a:r>
              <a:rPr lang="en-US" dirty="0"/>
              <a:t>Design Cost</a:t>
            </a:r>
          </a:p>
          <a:p>
            <a:pPr lvl="1"/>
            <a:r>
              <a:rPr lang="en-US" dirty="0" smtClean="0"/>
              <a:t>Accelerator (and RTL) </a:t>
            </a:r>
            <a:r>
              <a:rPr lang="en-US" dirty="0"/>
              <a:t>implementation is inherently tedious and time-consuming.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1343-6DF3-BD45-86AC-75D43BB3C163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9442" y="2073419"/>
            <a:ext cx="3304355" cy="2603719"/>
            <a:chOff x="604153" y="1489505"/>
            <a:chExt cx="3304355" cy="2603719"/>
          </a:xfrm>
        </p:grpSpPr>
        <p:sp>
          <p:nvSpPr>
            <p:cNvPr id="5" name="Rounded Rectangle 4"/>
            <p:cNvSpPr/>
            <p:nvPr/>
          </p:nvSpPr>
          <p:spPr>
            <a:xfrm>
              <a:off x="604153" y="1489505"/>
              <a:ext cx="3304355" cy="2603719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2792" y="1590440"/>
              <a:ext cx="690462" cy="2399548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GPU/DSP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16146" y="1590441"/>
              <a:ext cx="726046" cy="633481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CPU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6146" y="2309973"/>
              <a:ext cx="1621551" cy="353089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Buses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29972" y="1590441"/>
              <a:ext cx="579900" cy="239954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Mem</a:t>
              </a:r>
              <a:endParaRPr lang="en-US" dirty="0" smtClean="0">
                <a:solidFill>
                  <a:schemeClr val="tx1"/>
                </a:solidFill>
                <a:latin typeface="Optima"/>
                <a:cs typeface="Optima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Inter-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face</a:t>
              </a:r>
              <a:endParaRPr lang="en-US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16146" y="2749954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11651" y="1590441"/>
              <a:ext cx="726046" cy="633481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CPU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6146" y="3185331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6146" y="3633037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72501" y="2752988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2501" y="3188365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72501" y="3636071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27335" y="2752988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27335" y="3188365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27335" y="3636071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Accelerator-Centric Architectures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950837" y="5203363"/>
            <a:ext cx="2246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tima"/>
                <a:cs typeface="Optima"/>
              </a:rPr>
              <a:t>Flexibility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Design Cost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Programmability</a:t>
            </a:r>
            <a:endParaRPr lang="en-US" sz="22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6725517" y="5284241"/>
            <a:ext cx="205022" cy="254612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tima"/>
              <a:cs typeface="Opti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177" y="5195571"/>
            <a:ext cx="6588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How to decompose applications into accelerators?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How to rapidly design lots of accelerators?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How to design and manage the shared resources?</a:t>
            </a:r>
          </a:p>
        </p:txBody>
      </p:sp>
      <p:sp>
        <p:nvSpPr>
          <p:cNvPr id="60" name="Down Arrow 59"/>
          <p:cNvSpPr/>
          <p:nvPr/>
        </p:nvSpPr>
        <p:spPr>
          <a:xfrm rot="10800000">
            <a:off x="6725815" y="5931866"/>
            <a:ext cx="205022" cy="254612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tima"/>
              <a:cs typeface="Optima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637794" y="1252814"/>
            <a:ext cx="5760720" cy="3675947"/>
            <a:chOff x="2128922" y="1132608"/>
            <a:chExt cx="5178453" cy="3931360"/>
          </a:xfrm>
        </p:grpSpPr>
        <p:sp>
          <p:nvSpPr>
            <p:cNvPr id="61" name="Rounded Rectangle 60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GPU/DSP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Cores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Shared Resources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Memory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Interface</a:t>
              </a:r>
              <a:endParaRPr lang="en-US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Optima"/>
                  <a:cs typeface="Optima"/>
                </a:rPr>
                <a:t>Sea of Fine-Grained 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Optima"/>
                  <a:cs typeface="Optima"/>
                </a:rPr>
                <a:t>Accelerators</a:t>
              </a:r>
              <a:endParaRPr lang="en-US" sz="2400" b="1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Small Cores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rot="10800000" flipV="1">
            <a:off x="6725815" y="5614012"/>
            <a:ext cx="205022" cy="254612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tima"/>
              <a:cs typeface="Optima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27531" y="2102719"/>
            <a:ext cx="4106382" cy="2649277"/>
            <a:chOff x="2128922" y="1132608"/>
            <a:chExt cx="5178453" cy="3931360"/>
          </a:xfrm>
        </p:grpSpPr>
        <p:sp>
          <p:nvSpPr>
            <p:cNvPr id="90" name="Rounded Rectangle 89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GPU/DSP</a:t>
              </a:r>
              <a:endParaRPr lang="en-US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Big Cores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Shared Resources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Memory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Interface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Optima"/>
                  <a:cs typeface="Optima"/>
                </a:rPr>
                <a:t>Sea of Fine-Grained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Optima"/>
                  <a:cs typeface="Optima"/>
                </a:rPr>
                <a:t>Accelerators</a:t>
              </a:r>
              <a:endParaRPr lang="en-US" sz="1600" b="1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Small Cores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082887" y="5201399"/>
            <a:ext cx="3261869" cy="738664"/>
            <a:chOff x="5080535" y="5227807"/>
            <a:chExt cx="3261869" cy="738664"/>
          </a:xfrm>
        </p:grpSpPr>
        <p:sp>
          <p:nvSpPr>
            <p:cNvPr id="33" name="TextBox 32"/>
            <p:cNvSpPr txBox="1"/>
            <p:nvPr/>
          </p:nvSpPr>
          <p:spPr>
            <a:xfrm>
              <a:off x="5670925" y="5227807"/>
              <a:ext cx="267147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latin typeface="Optima"/>
                  <a:cs typeface="Optima"/>
                </a:rPr>
                <a:t>Accelerator-System</a:t>
              </a:r>
            </a:p>
            <a:p>
              <a:r>
                <a:rPr lang="en-US" sz="1600" b="1" dirty="0" smtClean="0">
                  <a:latin typeface="Optima"/>
                  <a:cs typeface="Optima"/>
                </a:rPr>
                <a:t>Co-Design</a:t>
              </a:r>
            </a:p>
            <a:p>
              <a:r>
                <a:rPr lang="en-US" sz="1600" dirty="0" smtClean="0">
                  <a:latin typeface="Optima"/>
                  <a:cs typeface="Optima"/>
                </a:rPr>
                <a:t>[Under Review]</a:t>
              </a:r>
              <a:endParaRPr lang="en-US" sz="1600" dirty="0">
                <a:latin typeface="Optima"/>
                <a:cs typeface="Optima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080535" y="5496511"/>
              <a:ext cx="409676" cy="293588"/>
              <a:chOff x="3137911" y="1132608"/>
              <a:chExt cx="4169465" cy="3931360"/>
            </a:xfrm>
            <a:effectLst/>
          </p:grpSpPr>
          <p:sp>
            <p:nvSpPr>
              <p:cNvPr id="35" name="Rounded Rectangle 34"/>
              <p:cNvSpPr/>
              <p:nvPr/>
            </p:nvSpPr>
            <p:spPr>
              <a:xfrm>
                <a:off x="3137911" y="1132608"/>
                <a:ext cx="4169465" cy="3931360"/>
              </a:xfrm>
              <a:prstGeom prst="roundRect">
                <a:avLst>
                  <a:gd name="adj" fmla="val 6940"/>
                </a:avLst>
              </a:prstGeom>
              <a:solidFill>
                <a:srgbClr val="D1D3D4"/>
              </a:solidFill>
              <a:ln>
                <a:solidFill>
                  <a:srgbClr val="D1D3D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29014" y="1285011"/>
                <a:ext cx="1763144" cy="956494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329014" y="2371434"/>
                <a:ext cx="2770377" cy="53313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4001" y="1285011"/>
                <a:ext cx="908796" cy="362308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29014" y="3035762"/>
                <a:ext cx="2770377" cy="18723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rgbClr val="FF6666"/>
                </a:bgClr>
              </a:patt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215455" y="1285011"/>
                <a:ext cx="883936" cy="956494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2292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ptima"/>
                <a:cs typeface="Optima"/>
              </a:rPr>
              <a:t>Contributions</a:t>
            </a:r>
            <a:endParaRPr lang="en-US" dirty="0">
              <a:latin typeface="Optima"/>
              <a:cs typeface="Optima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14454" y="4322614"/>
            <a:ext cx="3124670" cy="830997"/>
            <a:chOff x="5214454" y="4384066"/>
            <a:chExt cx="3124670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5673277" y="4384066"/>
              <a:ext cx="2665847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Research Infrastructures </a:t>
              </a:r>
              <a:r>
                <a:rPr lang="en-US" sz="1600" dirty="0" smtClean="0">
                  <a:latin typeface="Optima"/>
                  <a:cs typeface="Optima"/>
                </a:rPr>
                <a:t>for Hardware Accelerators  [Synthesis Lecture’15]</a:t>
              </a:r>
              <a:endParaRPr lang="en-US" sz="1600" dirty="0">
                <a:latin typeface="Optima"/>
                <a:cs typeface="Optima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5214454" y="4727891"/>
              <a:ext cx="146299" cy="143347"/>
            </a:xfrm>
            <a:prstGeom prst="rect">
              <a:avLst/>
            </a:prstGeom>
            <a:gradFill flip="none" rotWithShape="1">
              <a:gsLst>
                <a:gs pos="0">
                  <a:srgbClr val="A4103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98946" y="3462828"/>
            <a:ext cx="3130770" cy="738664"/>
            <a:chOff x="5198946" y="3522611"/>
            <a:chExt cx="3130770" cy="738664"/>
          </a:xfrm>
        </p:grpSpPr>
        <p:sp>
          <p:nvSpPr>
            <p:cNvPr id="49" name="TextBox 48"/>
            <p:cNvSpPr txBox="1"/>
            <p:nvPr/>
          </p:nvSpPr>
          <p:spPr>
            <a:xfrm>
              <a:off x="5673277" y="3522611"/>
              <a:ext cx="265643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Accelerator Design w/</a:t>
              </a:r>
            </a:p>
            <a:p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High-Level Synthesis 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[ISLPED’13_1]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5198946" y="3866436"/>
              <a:ext cx="146299" cy="143347"/>
            </a:xfrm>
            <a:prstGeom prst="rect">
              <a:avLst/>
            </a:prstGeom>
            <a:solidFill>
              <a:srgbClr val="A41034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98946" y="2623526"/>
            <a:ext cx="3130770" cy="830997"/>
            <a:chOff x="5198946" y="2664829"/>
            <a:chExt cx="3130770" cy="830997"/>
          </a:xfrm>
        </p:grpSpPr>
        <p:sp>
          <p:nvSpPr>
            <p:cNvPr id="52" name="TextBox 51"/>
            <p:cNvSpPr txBox="1"/>
            <p:nvPr/>
          </p:nvSpPr>
          <p:spPr>
            <a:xfrm>
              <a:off x="5673277" y="2664829"/>
              <a:ext cx="265643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Aladdin: </a:t>
              </a:r>
              <a:r>
                <a:rPr lang="en-US" sz="1600" dirty="0">
                  <a:solidFill>
                    <a:srgbClr val="000000"/>
                  </a:solidFill>
                  <a:latin typeface="Optima"/>
                  <a:cs typeface="Optima"/>
                </a:rPr>
                <a:t>A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ccelerator Pre-RTL, Power-Performance </a:t>
              </a:r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Simulator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[ISCA’14, TopPicks’15]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5198946" y="3008654"/>
              <a:ext cx="146299" cy="143347"/>
            </a:xfrm>
            <a:prstGeom prst="rect">
              <a:avLst/>
            </a:prstGeom>
            <a:solidFill>
              <a:srgbClr val="A41034">
                <a:alpha val="85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98946" y="1968580"/>
            <a:ext cx="3130770" cy="492443"/>
            <a:chOff x="5198946" y="2041720"/>
            <a:chExt cx="3130770" cy="492443"/>
          </a:xfrm>
        </p:grpSpPr>
        <p:sp>
          <p:nvSpPr>
            <p:cNvPr id="55" name="TextBox 54"/>
            <p:cNvSpPr txBox="1"/>
            <p:nvPr/>
          </p:nvSpPr>
          <p:spPr>
            <a:xfrm>
              <a:off x="5673277" y="2041720"/>
              <a:ext cx="26564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00"/>
                  </a:solidFill>
                  <a:latin typeface="Optima"/>
                  <a:cs typeface="Optima"/>
                </a:rPr>
                <a:t>MachSuite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: Accelerator </a:t>
              </a:r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Benchmark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Suite [IISWC’14]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5198946" y="2262435"/>
              <a:ext cx="146299" cy="143347"/>
            </a:xfrm>
            <a:prstGeom prst="rect">
              <a:avLst/>
            </a:prstGeom>
            <a:solidFill>
              <a:srgbClr val="A41034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05047" y="1262424"/>
            <a:ext cx="3124669" cy="492443"/>
            <a:chOff x="5205047" y="1426296"/>
            <a:chExt cx="3124669" cy="492443"/>
          </a:xfrm>
        </p:grpSpPr>
        <p:sp>
          <p:nvSpPr>
            <p:cNvPr id="58" name="TextBox 57"/>
            <p:cNvSpPr txBox="1"/>
            <p:nvPr/>
          </p:nvSpPr>
          <p:spPr>
            <a:xfrm>
              <a:off x="5673277" y="1426296"/>
              <a:ext cx="26564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WIICA: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Accelerator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Workload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Characterization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[ISPASS’13]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5205047" y="1647011"/>
              <a:ext cx="146299" cy="143347"/>
            </a:xfrm>
            <a:prstGeom prst="rect">
              <a:avLst/>
            </a:prstGeom>
            <a:solidFill>
              <a:srgbClr val="A41034">
                <a:alpha val="48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5406" y="5191157"/>
            <a:ext cx="2758280" cy="830997"/>
            <a:chOff x="1645406" y="5406239"/>
            <a:chExt cx="2758280" cy="830997"/>
          </a:xfrm>
        </p:grpSpPr>
        <p:sp>
          <p:nvSpPr>
            <p:cNvPr id="61" name="TextBox 60"/>
            <p:cNvSpPr txBox="1"/>
            <p:nvPr/>
          </p:nvSpPr>
          <p:spPr>
            <a:xfrm>
              <a:off x="1980428" y="5406239"/>
              <a:ext cx="2423258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dirty="0" smtClean="0">
                  <a:latin typeface="Optima"/>
                  <a:cs typeface="Optima"/>
                </a:rPr>
                <a:t>Instruction-Level Energy Model for </a:t>
              </a:r>
              <a:r>
                <a:rPr lang="en-US" sz="1600" b="1" dirty="0" smtClean="0">
                  <a:latin typeface="Optima"/>
                  <a:cs typeface="Optima"/>
                </a:rPr>
                <a:t>Xeon Phi </a:t>
              </a:r>
              <a:r>
                <a:rPr lang="en-US" sz="1600" dirty="0" smtClean="0">
                  <a:latin typeface="Optima"/>
                  <a:cs typeface="Optima"/>
                </a:rPr>
                <a:t>[ISLPED’13_2]</a:t>
              </a:r>
              <a:endParaRPr lang="en-US" sz="1600" dirty="0">
                <a:latin typeface="Optima"/>
                <a:cs typeface="Optima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1645406" y="5745838"/>
              <a:ext cx="146299" cy="143347"/>
            </a:xfrm>
            <a:prstGeom prst="rect">
              <a:avLst/>
            </a:prstGeom>
            <a:solidFill>
              <a:srgbClr val="FECC99"/>
            </a:solidFill>
            <a:ln>
              <a:solidFill>
                <a:srgbClr val="FEC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27531" y="2102719"/>
            <a:ext cx="4106383" cy="2649277"/>
            <a:chOff x="427531" y="2102719"/>
            <a:chExt cx="4106383" cy="2649277"/>
          </a:xfrm>
        </p:grpSpPr>
        <p:sp>
          <p:nvSpPr>
            <p:cNvPr id="45" name="Rounded Rectangle 44"/>
            <p:cNvSpPr/>
            <p:nvPr/>
          </p:nvSpPr>
          <p:spPr>
            <a:xfrm>
              <a:off x="427531" y="2102719"/>
              <a:ext cx="4106383" cy="1194091"/>
            </a:xfrm>
            <a:prstGeom prst="roundRect">
              <a:avLst>
                <a:gd name="adj" fmla="val 1890"/>
              </a:avLst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76013" y="3294735"/>
              <a:ext cx="957901" cy="1457261"/>
            </a:xfrm>
            <a:prstGeom prst="roundRect">
              <a:avLst>
                <a:gd name="adj" fmla="val 1890"/>
              </a:avLst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27531" y="3294735"/>
              <a:ext cx="957901" cy="1457261"/>
            </a:xfrm>
            <a:prstGeom prst="roundRect">
              <a:avLst>
                <a:gd name="adj" fmla="val 1890"/>
              </a:avLst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1281402" y="2102719"/>
            <a:ext cx="3252512" cy="2649277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4413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4892" y="5683155"/>
            <a:ext cx="2039565" cy="430887"/>
            <a:chOff x="6094892" y="5683155"/>
            <a:chExt cx="2039565" cy="430887"/>
          </a:xfrm>
        </p:grpSpPr>
        <p:sp>
          <p:nvSpPr>
            <p:cNvPr id="40" name="Down Arrow 39"/>
            <p:cNvSpPr/>
            <p:nvPr/>
          </p:nvSpPr>
          <p:spPr>
            <a:xfrm rot="10800000" flipH="1" flipV="1">
              <a:off x="6094892" y="5790913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1023" y="5683155"/>
              <a:ext cx="1833434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Design Cost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763" y="5674630"/>
            <a:ext cx="2680279" cy="769441"/>
            <a:chOff x="824921" y="5674630"/>
            <a:chExt cx="2680279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Flexibility </a:t>
              </a:r>
            </a:p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824922" y="610067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90888" y="4272152"/>
            <a:ext cx="4225293" cy="1314471"/>
            <a:chOff x="4890888" y="4272152"/>
            <a:chExt cx="4225293" cy="1314471"/>
          </a:xfrm>
        </p:grpSpPr>
        <p:sp>
          <p:nvSpPr>
            <p:cNvPr id="83" name="TextBox 82"/>
            <p:cNvSpPr txBox="1"/>
            <p:nvPr/>
          </p:nvSpPr>
          <p:spPr>
            <a:xfrm>
              <a:off x="5001381" y="4663293"/>
              <a:ext cx="411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“Design Assistant”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Understand Algorithmic-HW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Space before RTL</a:t>
              </a:r>
              <a:endParaRPr lang="en-US" dirty="0">
                <a:latin typeface="Calibri Light"/>
                <a:cs typeface="Calibri Light"/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rot="10800000" flipH="1">
              <a:off x="4890888" y="4272152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1905" y="1100303"/>
            <a:ext cx="4639606" cy="2960553"/>
            <a:chOff x="2128922" y="1132608"/>
            <a:chExt cx="5178453" cy="3931360"/>
          </a:xfrm>
        </p:grpSpPr>
        <p:sp>
          <p:nvSpPr>
            <p:cNvPr id="56" name="Rounded Rectangle 55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GPU/DSP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Big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 Resources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Sea of Fine-Grained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Accelerators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Small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11905" y="1092002"/>
            <a:ext cx="4639606" cy="2960553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emm_int_fir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"/>
          <a:stretch/>
        </p:blipFill>
        <p:spPr>
          <a:xfrm>
            <a:off x="4839171" y="2764802"/>
            <a:ext cx="4304829" cy="3419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4458" y="3260000"/>
            <a:ext cx="95842" cy="107835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Accelerator-Centric Architecture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2379" y="2764802"/>
            <a:ext cx="1668727" cy="3346901"/>
            <a:chOff x="3432379" y="2764802"/>
            <a:chExt cx="1668727" cy="3346901"/>
          </a:xfrm>
        </p:grpSpPr>
        <p:cxnSp>
          <p:nvCxnSpPr>
            <p:cNvPr id="7" name="Straight Arrow Connector 6"/>
            <p:cNvCxnSpPr>
              <a:stCxn id="9" idx="0"/>
            </p:cNvCxnSpPr>
            <p:nvPr/>
          </p:nvCxnSpPr>
          <p:spPr>
            <a:xfrm flipV="1">
              <a:off x="3432379" y="2764802"/>
              <a:ext cx="1668727" cy="49519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" idx="2"/>
            </p:cNvCxnSpPr>
            <p:nvPr/>
          </p:nvCxnSpPr>
          <p:spPr>
            <a:xfrm>
              <a:off x="3432379" y="3367835"/>
              <a:ext cx="1668727" cy="274386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1905" y="1100303"/>
            <a:ext cx="4639606" cy="2960553"/>
            <a:chOff x="2128922" y="1132608"/>
            <a:chExt cx="5178453" cy="3931360"/>
          </a:xfrm>
        </p:grpSpPr>
        <p:sp>
          <p:nvSpPr>
            <p:cNvPr id="56" name="Rounded Rectangle 55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GPU/DSP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Big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 Resources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Sea of Fine-Grained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Accelerators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Small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11905" y="1092002"/>
            <a:ext cx="4639606" cy="2960553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emm_int_seco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"/>
          <a:stretch/>
        </p:blipFill>
        <p:spPr>
          <a:xfrm>
            <a:off x="4836296" y="2764387"/>
            <a:ext cx="4307704" cy="3419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4458" y="3260000"/>
            <a:ext cx="95842" cy="107835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Accelerator-Centric Architecture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941" y="4667071"/>
            <a:ext cx="411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Aladdin</a:t>
            </a:r>
            <a:r>
              <a:rPr lang="en-US" dirty="0" smtClean="0">
                <a:latin typeface="Calibri Light"/>
                <a:cs typeface="Calibri Light"/>
              </a:rPr>
              <a:t> can </a:t>
            </a:r>
            <a:r>
              <a:rPr lang="en-US" b="1" dirty="0" smtClean="0">
                <a:latin typeface="Calibri"/>
                <a:cs typeface="Calibri"/>
              </a:rPr>
              <a:t>rapidly</a:t>
            </a:r>
            <a:r>
              <a:rPr lang="en-US" dirty="0" smtClean="0">
                <a:latin typeface="Calibri Light"/>
                <a:cs typeface="Calibri Light"/>
              </a:rPr>
              <a:t> evaluate </a:t>
            </a:r>
            <a:r>
              <a:rPr lang="en-US" b="1" dirty="0" smtClean="0">
                <a:latin typeface="Calibri"/>
                <a:cs typeface="Calibri"/>
              </a:rPr>
              <a:t>large</a:t>
            </a:r>
            <a:r>
              <a:rPr lang="en-US" dirty="0" smtClean="0">
                <a:latin typeface="Calibri Light"/>
                <a:cs typeface="Calibri Light"/>
              </a:rPr>
              <a:t> design space of accelerator-centric architectures. </a:t>
            </a:r>
            <a:endParaRPr lang="en-US" dirty="0">
              <a:latin typeface="Calibri Light"/>
              <a:cs typeface="Calibri Light"/>
            </a:endParaRPr>
          </a:p>
        </p:txBody>
      </p:sp>
      <p:cxnSp>
        <p:nvCxnSpPr>
          <p:cNvPr id="7" name="Straight Arrow Connector 6"/>
          <p:cNvCxnSpPr>
            <a:stCxn id="9" idx="0"/>
          </p:cNvCxnSpPr>
          <p:nvPr/>
        </p:nvCxnSpPr>
        <p:spPr>
          <a:xfrm flipV="1">
            <a:off x="3432379" y="2764802"/>
            <a:ext cx="1668727" cy="49519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9" idx="2"/>
          </p:cNvCxnSpPr>
          <p:nvPr/>
        </p:nvCxnSpPr>
        <p:spPr>
          <a:xfrm>
            <a:off x="3432379" y="3367835"/>
            <a:ext cx="1668727" cy="274386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</p:cNvCxnSpPr>
          <p:nvPr/>
        </p:nvCxnSpPr>
        <p:spPr>
          <a:xfrm>
            <a:off x="1242116" y="4710868"/>
            <a:ext cx="444845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46" idx="1"/>
          </p:cNvCxnSpPr>
          <p:nvPr/>
        </p:nvCxnSpPr>
        <p:spPr>
          <a:xfrm>
            <a:off x="7303874" y="4273403"/>
            <a:ext cx="498489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97" idx="1"/>
          </p:cNvCxnSpPr>
          <p:nvPr/>
        </p:nvCxnSpPr>
        <p:spPr>
          <a:xfrm flipV="1">
            <a:off x="7303874" y="3833160"/>
            <a:ext cx="498489" cy="174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45440" y="2032066"/>
            <a:ext cx="5910895" cy="4018552"/>
            <a:chOff x="1645440" y="2032066"/>
            <a:chExt cx="5910895" cy="4018552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>
              <a:off x="1645440" y="203206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4790" y="2032070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09650" y="2057400"/>
              <a:ext cx="1894456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Optimization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1645440" y="2226677"/>
              <a:ext cx="106421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4604106" y="2226677"/>
              <a:ext cx="145374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79751" y="539817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56335" y="5415574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14234" y="5592029"/>
              <a:ext cx="173896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Realization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2579752" y="5761306"/>
              <a:ext cx="1534482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>
              <a:off x="5853199" y="5761306"/>
              <a:ext cx="170313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686961" y="2667110"/>
            <a:ext cx="4170463" cy="646334"/>
            <a:chOff x="1686961" y="2667110"/>
            <a:chExt cx="4170463" cy="646334"/>
          </a:xfrm>
          <a:effectLst/>
        </p:grpSpPr>
        <p:grpSp>
          <p:nvGrpSpPr>
            <p:cNvPr id="24" name="Group 23"/>
            <p:cNvGrpSpPr/>
            <p:nvPr/>
          </p:nvGrpSpPr>
          <p:grpSpPr>
            <a:xfrm>
              <a:off x="1686961" y="2667113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5" name="Rounded Rectangle 24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41169" y="2763332"/>
                <a:ext cx="10219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Optimistic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IR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176745" y="2667110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8" name="Rounded Rectangle 27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08634" y="2763332"/>
                <a:ext cx="687007" cy="5847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Initial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16179" y="2667111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31" name="Rounded Rectangle 3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98328" y="2763332"/>
                <a:ext cx="90762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Idealistic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5" idx="3"/>
              <a:endCxn id="28" idx="1"/>
            </p:cNvCxnSpPr>
            <p:nvPr/>
          </p:nvCxnSpPr>
          <p:spPr>
            <a:xfrm flipV="1">
              <a:off x="2828206" y="2990276"/>
              <a:ext cx="348539" cy="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3"/>
              <a:endCxn id="31" idx="1"/>
            </p:cNvCxnSpPr>
            <p:nvPr/>
          </p:nvCxnSpPr>
          <p:spPr>
            <a:xfrm>
              <a:off x="4317990" y="2990276"/>
              <a:ext cx="398189" cy="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680619" y="2990277"/>
            <a:ext cx="4623255" cy="2177411"/>
            <a:chOff x="2680619" y="2990277"/>
            <a:chExt cx="4623255" cy="2177411"/>
          </a:xfrm>
          <a:effectLst/>
        </p:grpSpPr>
        <p:sp>
          <p:nvSpPr>
            <p:cNvPr id="36" name="Rounded Rectangle 35"/>
            <p:cNvSpPr/>
            <p:nvPr/>
          </p:nvSpPr>
          <p:spPr>
            <a:xfrm>
              <a:off x="2680619" y="4264764"/>
              <a:ext cx="1306821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4328" y="4272416"/>
              <a:ext cx="1293112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Program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17725" y="4265365"/>
              <a:ext cx="1327022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10729" y="4266710"/>
              <a:ext cx="134166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Resource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091861" y="4425102"/>
              <a:ext cx="1212013" cy="624521"/>
              <a:chOff x="1281512" y="2763331"/>
              <a:chExt cx="1141245" cy="646331"/>
            </a:xfrm>
            <a:effectLst/>
          </p:grpSpPr>
          <p:sp>
            <p:nvSpPr>
              <p:cNvPr id="41" name="Rounded Rectangle 4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09122" y="2763333"/>
                <a:ext cx="1086037" cy="605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Power/Area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Models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43" name="Straight Arrow Connector 42"/>
            <p:cNvCxnSpPr>
              <a:stCxn id="36" idx="3"/>
              <a:endCxn id="38" idx="1"/>
            </p:cNvCxnSpPr>
            <p:nvPr/>
          </p:nvCxnSpPr>
          <p:spPr>
            <a:xfrm>
              <a:off x="3987440" y="4715926"/>
              <a:ext cx="330285" cy="60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endCxn id="37" idx="0"/>
            </p:cNvCxnSpPr>
            <p:nvPr/>
          </p:nvCxnSpPr>
          <p:spPr>
            <a:xfrm flipH="1">
              <a:off x="3340884" y="2990277"/>
              <a:ext cx="2516540" cy="1282139"/>
            </a:xfrm>
            <a:prstGeom prst="bentConnector4">
              <a:avLst>
                <a:gd name="adj1" fmla="val -9084"/>
                <a:gd name="adj2" fmla="val 42911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3"/>
              <a:endCxn id="42" idx="1"/>
            </p:cNvCxnSpPr>
            <p:nvPr/>
          </p:nvCxnSpPr>
          <p:spPr>
            <a:xfrm>
              <a:off x="5644747" y="4716527"/>
              <a:ext cx="476436" cy="96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606122" y="2974057"/>
            <a:ext cx="3515061" cy="1797736"/>
            <a:chOff x="1281512" y="2763331"/>
            <a:chExt cx="1141245" cy="646331"/>
          </a:xfrm>
          <a:effectLst/>
        </p:grpSpPr>
        <p:sp>
          <p:nvSpPr>
            <p:cNvPr id="49" name="Rounded Rectangle 48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04185" y="2791872"/>
              <a:ext cx="1095915" cy="564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Dynamic Data 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Dependence Graph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(DDDG)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</p:grp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nsistor_Count_and_Moore's_Law_-_2011.sv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/>
          <a:stretch/>
        </p:blipFill>
        <p:spPr>
          <a:xfrm>
            <a:off x="841145" y="874668"/>
            <a:ext cx="6857101" cy="5604575"/>
          </a:xfrm>
          <a:prstGeom prst="rect">
            <a:avLst/>
          </a:prstGeom>
        </p:spPr>
      </p:pic>
      <p:pic>
        <p:nvPicPr>
          <p:cNvPr id="7" name="Picture 6" descr="moore-la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4" y="1506428"/>
            <a:ext cx="5349946" cy="48713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pic>
        <p:nvPicPr>
          <p:cNvPr id="8" name="Picture 7" descr="moore-la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50" y="3368463"/>
            <a:ext cx="1337310" cy="12176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238E-6 -2.39287E-6 L -0.23585 0.302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2" y="15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 to Design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0175" y="2810221"/>
            <a:ext cx="2457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2200" dirty="0" smtClean="0">
                <a:latin typeface="Calibri Light"/>
                <a:cs typeface="Calibri Light"/>
              </a:rPr>
              <a:t>for(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=0; 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&lt;N; ++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2200" dirty="0" smtClean="0">
                <a:latin typeface="Calibri Light"/>
                <a:cs typeface="Calibri Light"/>
              </a:rPr>
              <a:t>  c[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 = a[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 + b[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];</a:t>
            </a:r>
            <a:endParaRPr lang="en-US" sz="2200" dirty="0">
              <a:latin typeface="Calibri Light"/>
              <a:cs typeface="Calibri Ligh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IR Dynamic Trace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937" y="2457473"/>
            <a:ext cx="16580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c[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=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+ b[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];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34383" y="2845497"/>
            <a:ext cx="61146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264" y="1206422"/>
            <a:ext cx="4186161" cy="4093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 Light"/>
              <a:cs typeface="Calibri Light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 r0=0  //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r4=load (r0 + r1) //load a[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5=load (r0 + r2) //load b[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6=r4 + r5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s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tore(r0 + r3, r6) //store c[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r0=r0 + 1  //++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20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r4=load(r0 + r1) //load a[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5=load(r0 + r2) //load b[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r6=r4 + r5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Calibri Light"/>
                <a:cs typeface="Calibri Light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tore(r0 + r3, r6) //store c[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65314"/>
                </a:solidFill>
                <a:latin typeface="Calibri Light"/>
                <a:cs typeface="Calibri Light"/>
              </a:rPr>
              <a:t>r0 = r0 + 1  //++</a:t>
            </a:r>
            <a:r>
              <a:rPr lang="en-US" sz="20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20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20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1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Initial </a:t>
            </a:r>
            <a:r>
              <a:rPr lang="en-US" dirty="0"/>
              <a:t>DDDG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622722" y="2845497"/>
            <a:ext cx="42332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04922" y="2845497"/>
            <a:ext cx="42332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97207" y="1607395"/>
            <a:ext cx="3714891" cy="1878332"/>
            <a:chOff x="4997207" y="1607395"/>
            <a:chExt cx="3714891" cy="1878332"/>
          </a:xfrm>
          <a:effectLst/>
        </p:grpSpPr>
        <p:sp>
          <p:nvSpPr>
            <p:cNvPr id="9" name="Oval 8"/>
            <p:cNvSpPr/>
            <p:nvPr/>
          </p:nvSpPr>
          <p:spPr>
            <a:xfrm>
              <a:off x="4997207" y="1607395"/>
              <a:ext cx="737100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=0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85496" y="2162011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974997" y="2162011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974997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974997" y="3177299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4" name="Straight Arrow Connector 23"/>
            <p:cNvCxnSpPr>
              <a:stCxn id="9" idx="4"/>
              <a:endCxn id="20" idx="1"/>
            </p:cNvCxnSpPr>
            <p:nvPr/>
          </p:nvCxnSpPr>
          <p:spPr>
            <a:xfrm>
              <a:off x="5365757" y="1915823"/>
              <a:ext cx="1827685" cy="2913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4"/>
              <a:endCxn id="21" idx="0"/>
            </p:cNvCxnSpPr>
            <p:nvPr/>
          </p:nvCxnSpPr>
          <p:spPr>
            <a:xfrm>
              <a:off x="5365757" y="1915823"/>
              <a:ext cx="2977791" cy="2461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4"/>
              <a:endCxn id="22" idx="1"/>
            </p:cNvCxnSpPr>
            <p:nvPr/>
          </p:nvCxnSpPr>
          <p:spPr>
            <a:xfrm>
              <a:off x="7454047" y="2470439"/>
              <a:ext cx="628896" cy="2821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4"/>
              <a:endCxn id="22" idx="0"/>
            </p:cNvCxnSpPr>
            <p:nvPr/>
          </p:nvCxnSpPr>
          <p:spPr>
            <a:xfrm>
              <a:off x="8343548" y="2470439"/>
              <a:ext cx="0" cy="2369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4"/>
              <a:endCxn id="23" idx="0"/>
            </p:cNvCxnSpPr>
            <p:nvPr/>
          </p:nvCxnSpPr>
          <p:spPr>
            <a:xfrm>
              <a:off x="8343548" y="3015840"/>
              <a:ext cx="0" cy="1614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997207" y="1915823"/>
            <a:ext cx="2837149" cy="2082961"/>
            <a:chOff x="4997207" y="1915823"/>
            <a:chExt cx="2837149" cy="2082961"/>
          </a:xfrm>
          <a:effectLst/>
        </p:grpSpPr>
        <p:sp>
          <p:nvSpPr>
            <p:cNvPr id="10" name="Oval 9"/>
            <p:cNvSpPr/>
            <p:nvPr/>
          </p:nvSpPr>
          <p:spPr>
            <a:xfrm>
              <a:off x="4997207" y="2162011"/>
              <a:ext cx="737100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5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++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07754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6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097255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7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097255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8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097255" y="3690356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9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37" name="Straight Arrow Connector 36"/>
            <p:cNvCxnSpPr>
              <a:stCxn id="9" idx="4"/>
              <a:endCxn id="10" idx="0"/>
            </p:cNvCxnSpPr>
            <p:nvPr/>
          </p:nvCxnSpPr>
          <p:spPr>
            <a:xfrm>
              <a:off x="5365757" y="1915823"/>
              <a:ext cx="0" cy="2461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0" idx="4"/>
              <a:endCxn id="16" idx="1"/>
            </p:cNvCxnSpPr>
            <p:nvPr/>
          </p:nvCxnSpPr>
          <p:spPr>
            <a:xfrm>
              <a:off x="5365757" y="2470439"/>
              <a:ext cx="949943" cy="2821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7" idx="0"/>
            </p:cNvCxnSpPr>
            <p:nvPr/>
          </p:nvCxnSpPr>
          <p:spPr>
            <a:xfrm>
              <a:off x="5365757" y="2470439"/>
              <a:ext cx="2100049" cy="2369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7" idx="4"/>
              <a:endCxn id="18" idx="0"/>
            </p:cNvCxnSpPr>
            <p:nvPr/>
          </p:nvCxnSpPr>
          <p:spPr>
            <a:xfrm>
              <a:off x="7465806" y="3015840"/>
              <a:ext cx="0" cy="154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6" idx="4"/>
              <a:endCxn id="18" idx="1"/>
            </p:cNvCxnSpPr>
            <p:nvPr/>
          </p:nvCxnSpPr>
          <p:spPr>
            <a:xfrm>
              <a:off x="6576305" y="3015840"/>
              <a:ext cx="628896" cy="2000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8" idx="4"/>
              <a:endCxn id="19" idx="0"/>
            </p:cNvCxnSpPr>
            <p:nvPr/>
          </p:nvCxnSpPr>
          <p:spPr>
            <a:xfrm>
              <a:off x="7465806" y="3479166"/>
              <a:ext cx="0" cy="211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997206" y="2470439"/>
            <a:ext cx="1924545" cy="1995963"/>
            <a:chOff x="4997206" y="2470439"/>
            <a:chExt cx="1924545" cy="1995963"/>
          </a:xfrm>
          <a:effectLst/>
        </p:grpSpPr>
        <p:sp>
          <p:nvSpPr>
            <p:cNvPr id="11" name="Oval 10"/>
            <p:cNvSpPr/>
            <p:nvPr/>
          </p:nvSpPr>
          <p:spPr>
            <a:xfrm>
              <a:off x="4997206" y="2704249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++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47700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84650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84650" y="3690356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184650" y="4157974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55" name="Straight Arrow Connector 54"/>
            <p:cNvCxnSpPr>
              <a:stCxn id="10" idx="4"/>
              <a:endCxn id="11" idx="0"/>
            </p:cNvCxnSpPr>
            <p:nvPr/>
          </p:nvCxnSpPr>
          <p:spPr>
            <a:xfrm>
              <a:off x="5365757" y="2470439"/>
              <a:ext cx="0" cy="2338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1" idx="4"/>
              <a:endCxn id="12" idx="0"/>
            </p:cNvCxnSpPr>
            <p:nvPr/>
          </p:nvCxnSpPr>
          <p:spPr>
            <a:xfrm>
              <a:off x="5365757" y="3012677"/>
              <a:ext cx="250494" cy="1580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1" idx="4"/>
              <a:endCxn id="13" idx="0"/>
            </p:cNvCxnSpPr>
            <p:nvPr/>
          </p:nvCxnSpPr>
          <p:spPr>
            <a:xfrm>
              <a:off x="5365757" y="3012677"/>
              <a:ext cx="1187444" cy="1580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" idx="4"/>
              <a:endCxn id="14" idx="1"/>
            </p:cNvCxnSpPr>
            <p:nvPr/>
          </p:nvCxnSpPr>
          <p:spPr>
            <a:xfrm>
              <a:off x="5616251" y="3479166"/>
              <a:ext cx="676345" cy="25635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3" idx="4"/>
              <a:endCxn id="14" idx="0"/>
            </p:cNvCxnSpPr>
            <p:nvPr/>
          </p:nvCxnSpPr>
          <p:spPr>
            <a:xfrm>
              <a:off x="6553201" y="3479166"/>
              <a:ext cx="0" cy="211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4" idx="4"/>
              <a:endCxn id="15" idx="0"/>
            </p:cNvCxnSpPr>
            <p:nvPr/>
          </p:nvCxnSpPr>
          <p:spPr>
            <a:xfrm>
              <a:off x="6553201" y="3998784"/>
              <a:ext cx="0" cy="159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82313" y="2457473"/>
            <a:ext cx="16580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c[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=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+ b[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];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151874" y="1554565"/>
            <a:ext cx="2257376" cy="240065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Calibri Light"/>
                <a:cs typeface="Calibri Light"/>
              </a:rPr>
              <a:t>IR Trace: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r0=0  //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1.  r4=load (r0 + r1) //load a[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2.  r5=load (r0 + r2) //load b[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3.  r6=r4 + r5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4.  store(r0 + r3, r6) //store c[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5.  r0=r0 + 1  //++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12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6.  r4=load(r0 + r1) //load a[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7.  r5=load(r0 + r2) //load b[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8.  r6=r4 + r5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9.  store(r0 + r3, r6) //store c[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F65314"/>
                </a:solidFill>
                <a:latin typeface="Calibri Light"/>
                <a:cs typeface="Calibri Light"/>
              </a:rPr>
              <a:t>10.r0 = r0 + 1  //++</a:t>
            </a:r>
            <a:r>
              <a:rPr lang="en-US" sz="12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12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12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14085" y="2350444"/>
            <a:ext cx="305730" cy="331802"/>
          </a:xfrm>
          <a:prstGeom prst="rightArrow">
            <a:avLst>
              <a:gd name="adj1" fmla="val 50000"/>
              <a:gd name="adj2" fmla="val 46386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82066" y="1607395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2069" y="2024293"/>
            <a:ext cx="502920" cy="188433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2066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2068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36518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36518" y="3338410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3536518" y="376777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29022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89573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89573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4089573" y="3338410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77814" y="2031944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61315" y="202429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61315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4661315" y="290186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4" name="Straight Arrow Connector 23"/>
          <p:cNvCxnSpPr>
            <a:stCxn id="9" idx="4"/>
            <a:endCxn id="20" idx="1"/>
          </p:cNvCxnSpPr>
          <p:nvPr/>
        </p:nvCxnSpPr>
        <p:spPr>
          <a:xfrm>
            <a:off x="3233526" y="1799419"/>
            <a:ext cx="917939" cy="260646"/>
          </a:xfrm>
          <a:prstGeom prst="straightConnector1">
            <a:avLst/>
          </a:prstGeom>
          <a:ln w="19050" cap="flat" cmpd="sng">
            <a:solidFill>
              <a:schemeClr val="tx1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21" idx="0"/>
          </p:cNvCxnSpPr>
          <p:nvPr/>
        </p:nvCxnSpPr>
        <p:spPr>
          <a:xfrm>
            <a:off x="3233526" y="1799419"/>
            <a:ext cx="1679249" cy="2248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2" idx="1"/>
          </p:cNvCxnSpPr>
          <p:nvPr/>
        </p:nvCxnSpPr>
        <p:spPr>
          <a:xfrm>
            <a:off x="4329274" y="2223968"/>
            <a:ext cx="405692" cy="2590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4"/>
            <a:endCxn id="22" idx="0"/>
          </p:cNvCxnSpPr>
          <p:nvPr/>
        </p:nvCxnSpPr>
        <p:spPr>
          <a:xfrm>
            <a:off x="4912775" y="2216317"/>
            <a:ext cx="0" cy="23861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4"/>
            <a:endCxn id="23" idx="0"/>
          </p:cNvCxnSpPr>
          <p:nvPr/>
        </p:nvCxnSpPr>
        <p:spPr>
          <a:xfrm>
            <a:off x="4912775" y="2646953"/>
            <a:ext cx="0" cy="2549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4"/>
            <a:endCxn id="10" idx="0"/>
          </p:cNvCxnSpPr>
          <p:nvPr/>
        </p:nvCxnSpPr>
        <p:spPr>
          <a:xfrm>
            <a:off x="3233526" y="1799419"/>
            <a:ext cx="3" cy="2248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4"/>
            <a:endCxn id="16" idx="1"/>
          </p:cNvCxnSpPr>
          <p:nvPr/>
        </p:nvCxnSpPr>
        <p:spPr>
          <a:xfrm>
            <a:off x="3233529" y="2212726"/>
            <a:ext cx="369144" cy="27032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4"/>
            <a:endCxn id="17" idx="0"/>
          </p:cNvCxnSpPr>
          <p:nvPr/>
        </p:nvCxnSpPr>
        <p:spPr>
          <a:xfrm>
            <a:off x="3233529" y="2212726"/>
            <a:ext cx="1107504" cy="24220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4"/>
            <a:endCxn id="18" idx="0"/>
          </p:cNvCxnSpPr>
          <p:nvPr/>
        </p:nvCxnSpPr>
        <p:spPr>
          <a:xfrm>
            <a:off x="4341033" y="2646953"/>
            <a:ext cx="0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4"/>
            <a:endCxn id="18" idx="1"/>
          </p:cNvCxnSpPr>
          <p:nvPr/>
        </p:nvCxnSpPr>
        <p:spPr>
          <a:xfrm>
            <a:off x="3780482" y="2646953"/>
            <a:ext cx="382742" cy="27647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4"/>
            <a:endCxn id="19" idx="0"/>
          </p:cNvCxnSpPr>
          <p:nvPr/>
        </p:nvCxnSpPr>
        <p:spPr>
          <a:xfrm>
            <a:off x="4341033" y="3087326"/>
            <a:ext cx="0" cy="2510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4"/>
            <a:endCxn id="11" idx="0"/>
          </p:cNvCxnSpPr>
          <p:nvPr/>
        </p:nvCxnSpPr>
        <p:spPr>
          <a:xfrm flipH="1">
            <a:off x="3233526" y="2212726"/>
            <a:ext cx="3" cy="24220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4"/>
            <a:endCxn id="12" idx="0"/>
          </p:cNvCxnSpPr>
          <p:nvPr/>
        </p:nvCxnSpPr>
        <p:spPr>
          <a:xfrm>
            <a:off x="3233526" y="2646953"/>
            <a:ext cx="2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4"/>
            <a:endCxn id="13" idx="0"/>
          </p:cNvCxnSpPr>
          <p:nvPr/>
        </p:nvCxnSpPr>
        <p:spPr>
          <a:xfrm>
            <a:off x="3233526" y="2646953"/>
            <a:ext cx="554452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2" idx="4"/>
            <a:endCxn id="14" idx="1"/>
          </p:cNvCxnSpPr>
          <p:nvPr/>
        </p:nvCxnSpPr>
        <p:spPr>
          <a:xfrm>
            <a:off x="3233528" y="3087326"/>
            <a:ext cx="376641" cy="2792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3" idx="4"/>
            <a:endCxn id="14" idx="0"/>
          </p:cNvCxnSpPr>
          <p:nvPr/>
        </p:nvCxnSpPr>
        <p:spPr>
          <a:xfrm>
            <a:off x="3787978" y="3087326"/>
            <a:ext cx="0" cy="2510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4" idx="4"/>
            <a:endCxn id="15" idx="0"/>
          </p:cNvCxnSpPr>
          <p:nvPr/>
        </p:nvCxnSpPr>
        <p:spPr>
          <a:xfrm>
            <a:off x="3787978" y="3530434"/>
            <a:ext cx="0" cy="23733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0" y="2193440"/>
            <a:ext cx="10251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800" dirty="0" smtClean="0">
                <a:latin typeface="Calibri Light"/>
                <a:cs typeface="Calibri Light"/>
              </a:rPr>
              <a:t>for(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=0; 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&lt;N; ++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800" dirty="0" smtClean="0">
                <a:latin typeface="Calibri Light"/>
                <a:cs typeface="Calibri Light"/>
              </a:rPr>
              <a:t>  c[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 = a[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 + b[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];</a:t>
            </a:r>
            <a:endParaRPr lang="en-US" sz="800" dirty="0">
              <a:latin typeface="Calibri Light"/>
              <a:cs typeface="Calibri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50415" y="1554565"/>
            <a:ext cx="1795672" cy="16004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Calibri Light"/>
                <a:cs typeface="Calibri Light"/>
              </a:rPr>
              <a:t>IR Trace: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r0=0  //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1.  r4=load (r0 + r1) //load a[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2.  r5=load (r0 + r2) //load b[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3.  r6=r4 + r5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4.  store(r0 + r3, r6) //store c[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5.  r0=r0 + 1  //++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8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6.  r4=load(r0 + r1) //load a[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7.  r5=load(r0 + r2) //load b[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8.  r6=r4 + r5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9.  store(r0 + r3, r6) //store c[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F65314"/>
                </a:solidFill>
                <a:latin typeface="Calibri Light"/>
                <a:cs typeface="Calibri Light"/>
              </a:rPr>
              <a:t>10.r0 = r0 + 1  //++</a:t>
            </a:r>
            <a:r>
              <a:rPr lang="en-US" sz="8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8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8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640940" y="2350444"/>
            <a:ext cx="305730" cy="331802"/>
          </a:xfrm>
          <a:prstGeom prst="rightArrow">
            <a:avLst>
              <a:gd name="adj1" fmla="val 50000"/>
              <a:gd name="adj2" fmla="val 46386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898006" y="1927983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02770" y="2342793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02770" y="2770622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02770" y="3221404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98006" y="3610979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48535" y="1607395"/>
            <a:ext cx="3724700" cy="1614009"/>
            <a:chOff x="5348535" y="1607395"/>
            <a:chExt cx="3724700" cy="1614009"/>
          </a:xfrm>
          <a:effectLst/>
        </p:grpSpPr>
        <p:sp>
          <p:nvSpPr>
            <p:cNvPr id="50" name="Right Arrow 49"/>
            <p:cNvSpPr/>
            <p:nvPr/>
          </p:nvSpPr>
          <p:spPr>
            <a:xfrm>
              <a:off x="5348535" y="2350444"/>
              <a:ext cx="305730" cy="331802"/>
            </a:xfrm>
            <a:prstGeom prst="rightArrow">
              <a:avLst>
                <a:gd name="adj1" fmla="val 50000"/>
                <a:gd name="adj2" fmla="val 46386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50862" y="160739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43066" y="1617686"/>
              <a:ext cx="502920" cy="188433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933628" y="162936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933630" y="201618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488080" y="201618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37280" y="2482242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7937280" y="291160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843066" y="2001416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380667" y="2001416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843066" y="247039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6843066" y="2913499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750862" y="2014559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296113" y="2006908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744370" y="247039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5744370" y="2909674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3" name="Straight Arrow Connector 72"/>
            <p:cNvCxnSpPr>
              <a:stCxn id="51" idx="4"/>
              <a:endCxn id="67" idx="0"/>
            </p:cNvCxnSpPr>
            <p:nvPr/>
          </p:nvCxnSpPr>
          <p:spPr>
            <a:xfrm>
              <a:off x="6002322" y="1799419"/>
              <a:ext cx="0" cy="215140"/>
            </a:xfrm>
            <a:prstGeom prst="straightConnector1">
              <a:avLst/>
            </a:prstGeom>
            <a:ln w="19050" cap="flat" cmpd="sng">
              <a:solidFill>
                <a:schemeClr val="tx1"/>
              </a:solidFill>
              <a:round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1" idx="4"/>
              <a:endCxn id="69" idx="0"/>
            </p:cNvCxnSpPr>
            <p:nvPr/>
          </p:nvCxnSpPr>
          <p:spPr>
            <a:xfrm>
              <a:off x="6002322" y="1799419"/>
              <a:ext cx="545251" cy="20748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7" idx="4"/>
              <a:endCxn id="70" idx="0"/>
            </p:cNvCxnSpPr>
            <p:nvPr/>
          </p:nvCxnSpPr>
          <p:spPr>
            <a:xfrm flipH="1">
              <a:off x="5995830" y="2206583"/>
              <a:ext cx="6492" cy="26380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9" idx="4"/>
              <a:endCxn id="70" idx="0"/>
            </p:cNvCxnSpPr>
            <p:nvPr/>
          </p:nvCxnSpPr>
          <p:spPr>
            <a:xfrm flipH="1">
              <a:off x="5995830" y="2198932"/>
              <a:ext cx="551743" cy="2714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0" idx="4"/>
              <a:endCxn id="72" idx="0"/>
            </p:cNvCxnSpPr>
            <p:nvPr/>
          </p:nvCxnSpPr>
          <p:spPr>
            <a:xfrm>
              <a:off x="5995830" y="2662415"/>
              <a:ext cx="0" cy="2472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51" idx="6"/>
              <a:endCxn id="53" idx="2"/>
            </p:cNvCxnSpPr>
            <p:nvPr/>
          </p:nvCxnSpPr>
          <p:spPr>
            <a:xfrm>
              <a:off x="6253782" y="1703407"/>
              <a:ext cx="589284" cy="849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53" idx="4"/>
              <a:endCxn id="61" idx="0"/>
            </p:cNvCxnSpPr>
            <p:nvPr/>
          </p:nvCxnSpPr>
          <p:spPr>
            <a:xfrm>
              <a:off x="7094526" y="1806119"/>
              <a:ext cx="0" cy="1952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3" idx="4"/>
              <a:endCxn id="63" idx="0"/>
            </p:cNvCxnSpPr>
            <p:nvPr/>
          </p:nvCxnSpPr>
          <p:spPr>
            <a:xfrm>
              <a:off x="7094526" y="1806119"/>
              <a:ext cx="537601" cy="1952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3" idx="4"/>
              <a:endCxn id="64" idx="0"/>
            </p:cNvCxnSpPr>
            <p:nvPr/>
          </p:nvCxnSpPr>
          <p:spPr>
            <a:xfrm flipH="1">
              <a:off x="7094526" y="2193440"/>
              <a:ext cx="537601" cy="2769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1" idx="4"/>
              <a:endCxn id="64" idx="0"/>
            </p:cNvCxnSpPr>
            <p:nvPr/>
          </p:nvCxnSpPr>
          <p:spPr>
            <a:xfrm>
              <a:off x="7094526" y="2193440"/>
              <a:ext cx="0" cy="2769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4" idx="4"/>
              <a:endCxn id="66" idx="0"/>
            </p:cNvCxnSpPr>
            <p:nvPr/>
          </p:nvCxnSpPr>
          <p:spPr>
            <a:xfrm>
              <a:off x="7094526" y="2662415"/>
              <a:ext cx="0" cy="25108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53" idx="6"/>
              <a:endCxn id="54" idx="2"/>
            </p:cNvCxnSpPr>
            <p:nvPr/>
          </p:nvCxnSpPr>
          <p:spPr>
            <a:xfrm>
              <a:off x="7345986" y="1711903"/>
              <a:ext cx="587642" cy="134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4" idx="4"/>
              <a:endCxn id="56" idx="0"/>
            </p:cNvCxnSpPr>
            <p:nvPr/>
          </p:nvCxnSpPr>
          <p:spPr>
            <a:xfrm>
              <a:off x="8185088" y="1821389"/>
              <a:ext cx="2" cy="1947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4" idx="4"/>
              <a:endCxn id="57" idx="0"/>
            </p:cNvCxnSpPr>
            <p:nvPr/>
          </p:nvCxnSpPr>
          <p:spPr>
            <a:xfrm>
              <a:off x="8185088" y="1821389"/>
              <a:ext cx="554452" cy="1947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56" idx="4"/>
              <a:endCxn id="58" idx="0"/>
            </p:cNvCxnSpPr>
            <p:nvPr/>
          </p:nvCxnSpPr>
          <p:spPr>
            <a:xfrm>
              <a:off x="8185090" y="2208205"/>
              <a:ext cx="3650" cy="27403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7" idx="4"/>
              <a:endCxn id="58" idx="0"/>
            </p:cNvCxnSpPr>
            <p:nvPr/>
          </p:nvCxnSpPr>
          <p:spPr>
            <a:xfrm flipH="1">
              <a:off x="8188740" y="2208205"/>
              <a:ext cx="550800" cy="27403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8" idx="4"/>
              <a:endCxn id="60" idx="0"/>
            </p:cNvCxnSpPr>
            <p:nvPr/>
          </p:nvCxnSpPr>
          <p:spPr>
            <a:xfrm>
              <a:off x="8188740" y="2674266"/>
              <a:ext cx="0" cy="237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666802" y="1927983"/>
              <a:ext cx="3406433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71566" y="2342793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671566" y="2770622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671566" y="3221404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Idealistic </a:t>
            </a:r>
            <a:r>
              <a:rPr lang="en-US" dirty="0"/>
              <a:t>DDDG</a:t>
            </a:r>
          </a:p>
        </p:txBody>
      </p:sp>
      <p:sp>
        <p:nvSpPr>
          <p:cNvPr id="9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Include application-specific customization strategies. </a:t>
            </a:r>
          </a:p>
          <a:p>
            <a:r>
              <a:rPr lang="en-US" dirty="0"/>
              <a:t>Node-Level:</a:t>
            </a:r>
          </a:p>
          <a:p>
            <a:pPr lvl="1"/>
            <a:r>
              <a:rPr lang="en-US" dirty="0"/>
              <a:t>Bit-width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Strength Reduction</a:t>
            </a:r>
            <a:endParaRPr lang="en-US" dirty="0"/>
          </a:p>
          <a:p>
            <a:pPr lvl="1"/>
            <a:r>
              <a:rPr lang="en-US" dirty="0" smtClean="0"/>
              <a:t>Tree</a:t>
            </a:r>
            <a:r>
              <a:rPr lang="en-US" dirty="0"/>
              <a:t>-height Reduction</a:t>
            </a:r>
          </a:p>
          <a:p>
            <a:r>
              <a:rPr lang="en-US" dirty="0"/>
              <a:t>Loop-Level:</a:t>
            </a:r>
          </a:p>
          <a:p>
            <a:pPr lvl="1"/>
            <a:r>
              <a:rPr lang="en-US" dirty="0"/>
              <a:t>Remove dependences between loop index variables</a:t>
            </a:r>
          </a:p>
          <a:p>
            <a:r>
              <a:rPr lang="en-US" dirty="0"/>
              <a:t>Memory Optimization:</a:t>
            </a:r>
          </a:p>
          <a:p>
            <a:pPr lvl="1"/>
            <a:r>
              <a:rPr lang="en-US" dirty="0"/>
              <a:t>Memory-to-Register </a:t>
            </a:r>
            <a:r>
              <a:rPr lang="en-US" dirty="0" smtClean="0"/>
              <a:t>Conversion</a:t>
            </a:r>
            <a:endParaRPr lang="en-US" dirty="0"/>
          </a:p>
          <a:p>
            <a:pPr lvl="1"/>
            <a:r>
              <a:rPr lang="en-US" dirty="0" smtClean="0"/>
              <a:t>Store</a:t>
            </a:r>
            <a:r>
              <a:rPr lang="en-US" dirty="0"/>
              <a:t>-Load </a:t>
            </a:r>
            <a:r>
              <a:rPr lang="en-US" dirty="0" smtClean="0"/>
              <a:t>Forwarding</a:t>
            </a:r>
          </a:p>
          <a:p>
            <a:pPr lvl="1"/>
            <a:r>
              <a:rPr lang="en-US" dirty="0" smtClean="0"/>
              <a:t>Store Buffer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Optimization Phase: C-&gt;IR-&gt;DDDG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One Design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97192" y="1676400"/>
            <a:ext cx="1979273" cy="3603605"/>
            <a:chOff x="6997192" y="1676400"/>
            <a:chExt cx="1979273" cy="3603605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7397496" y="2607851"/>
              <a:ext cx="575736" cy="307777"/>
              <a:chOff x="7366005" y="2630739"/>
              <a:chExt cx="575736" cy="30777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898243" y="2607544"/>
              <a:ext cx="575736" cy="307777"/>
              <a:chOff x="7366005" y="2630739"/>
              <a:chExt cx="575736" cy="30777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7406726" y="4120595"/>
              <a:ext cx="575736" cy="317457"/>
              <a:chOff x="7366005" y="2522179"/>
              <a:chExt cx="575736" cy="317457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441953" y="2589092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7366005" y="252217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907473" y="4120288"/>
              <a:ext cx="575736" cy="317457"/>
              <a:chOff x="7366005" y="2522179"/>
              <a:chExt cx="575736" cy="317457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441953" y="2589092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366005" y="252217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910795" y="3363801"/>
              <a:ext cx="575736" cy="307777"/>
              <a:chOff x="7366005" y="2565603"/>
              <a:chExt cx="575736" cy="307777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7441953" y="2621660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366005" y="2565603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921985" y="4972228"/>
              <a:ext cx="575736" cy="307777"/>
              <a:chOff x="7366005" y="2543891"/>
              <a:chExt cx="575736" cy="307777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7441953" y="2578236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7366005" y="2543891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7986743" y="3079202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8080732" y="2916577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986743" y="4608021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8080732" y="4434540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96738" y="3791931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596737" y="3610961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997192" y="1676400"/>
              <a:ext cx="19792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Calibri Light"/>
                  <a:cs typeface="Calibri Light"/>
                </a:rPr>
                <a:t>Resource Activity 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93470" y="1927802"/>
            <a:ext cx="1979273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Idealistic DDDG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16632" y="4263193"/>
            <a:ext cx="3312221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 Design Parameters: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Calibri Light"/>
                <a:cs typeface="Calibri Light"/>
              </a:rPr>
              <a:t> Memory BW &lt;=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2</a:t>
            </a:r>
          </a:p>
          <a:p>
            <a:pPr marL="285750" indent="-285750">
              <a:buFont typeface="Wingdings" charset="2"/>
              <a:buChar char="ü"/>
            </a:pPr>
            <a:r>
              <a:rPr lang="zh-CN" altLang="en-US" sz="2200" b="1" dirty="0">
                <a:latin typeface="Calibri"/>
                <a:cs typeface="Calibri"/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1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Adder</a:t>
            </a:r>
          </a:p>
        </p:txBody>
      </p:sp>
      <p:sp>
        <p:nvSpPr>
          <p:cNvPr id="207" name="Oval 206"/>
          <p:cNvSpPr>
            <a:spLocks/>
          </p:cNvSpPr>
          <p:nvPr/>
        </p:nvSpPr>
        <p:spPr>
          <a:xfrm>
            <a:off x="115610" y="2246869"/>
            <a:ext cx="45720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1083107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.i++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2055191" y="225935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2055191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2538978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2538692" y="308386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2538692" y="351462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1083107" y="264690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564603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1563631" y="311188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1564603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115801" y="264356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594512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94512" y="312133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94512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34" name="Straight Arrow Connector 233"/>
          <p:cNvCxnSpPr>
            <a:cxnSpLocks noChangeAspect="1"/>
            <a:stCxn id="207" idx="4"/>
            <a:endCxn id="218" idx="0"/>
          </p:cNvCxnSpPr>
          <p:nvPr/>
        </p:nvCxnSpPr>
        <p:spPr>
          <a:xfrm>
            <a:off x="344210" y="2438893"/>
            <a:ext cx="191" cy="204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cxnSpLocks noChangeAspect="1"/>
            <a:stCxn id="207" idx="4"/>
            <a:endCxn id="231" idx="0"/>
          </p:cNvCxnSpPr>
          <p:nvPr/>
        </p:nvCxnSpPr>
        <p:spPr>
          <a:xfrm>
            <a:off x="344210" y="2438893"/>
            <a:ext cx="478902" cy="218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cxnSpLocks noChangeAspect="1"/>
            <a:stCxn id="218" idx="4"/>
            <a:endCxn id="232" idx="1"/>
          </p:cNvCxnSpPr>
          <p:nvPr/>
        </p:nvCxnSpPr>
        <p:spPr>
          <a:xfrm>
            <a:off x="344401" y="2834875"/>
            <a:ext cx="317066" cy="314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cxnSpLocks noChangeAspect="1"/>
            <a:stCxn id="231" idx="4"/>
            <a:endCxn id="232" idx="0"/>
          </p:cNvCxnSpPr>
          <p:nvPr/>
        </p:nvCxnSpPr>
        <p:spPr>
          <a:xfrm>
            <a:off x="823112" y="2848332"/>
            <a:ext cx="0" cy="272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cxnSpLocks noChangeAspect="1"/>
            <a:stCxn id="232" idx="4"/>
            <a:endCxn id="233" idx="0"/>
          </p:cNvCxnSpPr>
          <p:nvPr/>
        </p:nvCxnSpPr>
        <p:spPr>
          <a:xfrm>
            <a:off x="823112" y="3312638"/>
            <a:ext cx="0" cy="21176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cxnSpLocks noChangeAspect="1"/>
            <a:stCxn id="207" idx="6"/>
            <a:endCxn id="208" idx="2"/>
          </p:cNvCxnSpPr>
          <p:nvPr/>
        </p:nvCxnSpPr>
        <p:spPr>
          <a:xfrm>
            <a:off x="572810" y="2342881"/>
            <a:ext cx="510297" cy="770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cxnSpLocks noChangeAspect="1"/>
            <a:stCxn id="208" idx="4"/>
            <a:endCxn id="214" idx="0"/>
          </p:cNvCxnSpPr>
          <p:nvPr/>
        </p:nvCxnSpPr>
        <p:spPr>
          <a:xfrm>
            <a:off x="1311707" y="2446237"/>
            <a:ext cx="0" cy="2006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cxnSpLocks noChangeAspect="1"/>
            <a:stCxn id="208" idx="4"/>
            <a:endCxn id="215" idx="0"/>
          </p:cNvCxnSpPr>
          <p:nvPr/>
        </p:nvCxnSpPr>
        <p:spPr>
          <a:xfrm>
            <a:off x="1311707" y="2446237"/>
            <a:ext cx="481496" cy="2091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cxnSpLocks noChangeAspect="1"/>
            <a:stCxn id="215" idx="4"/>
            <a:endCxn id="216" idx="0"/>
          </p:cNvCxnSpPr>
          <p:nvPr/>
        </p:nvCxnSpPr>
        <p:spPr>
          <a:xfrm flipH="1">
            <a:off x="1792231" y="2846650"/>
            <a:ext cx="972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cxnSpLocks noChangeAspect="1"/>
            <a:stCxn id="214" idx="4"/>
            <a:endCxn id="216" idx="1"/>
          </p:cNvCxnSpPr>
          <p:nvPr/>
        </p:nvCxnSpPr>
        <p:spPr>
          <a:xfrm>
            <a:off x="1311707" y="2838212"/>
            <a:ext cx="318879" cy="3016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cxnSpLocks noChangeAspect="1"/>
            <a:stCxn id="216" idx="4"/>
            <a:endCxn id="217" idx="0"/>
          </p:cNvCxnSpPr>
          <p:nvPr/>
        </p:nvCxnSpPr>
        <p:spPr>
          <a:xfrm>
            <a:off x="1792231" y="3303192"/>
            <a:ext cx="972" cy="2212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cxnSpLocks noChangeAspect="1"/>
            <a:stCxn id="208" idx="6"/>
            <a:endCxn id="209" idx="2"/>
          </p:cNvCxnSpPr>
          <p:nvPr/>
        </p:nvCxnSpPr>
        <p:spPr>
          <a:xfrm>
            <a:off x="1540307" y="2350583"/>
            <a:ext cx="514884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cxnSpLocks noChangeAspect="1"/>
            <a:stCxn id="209" idx="4"/>
            <a:endCxn id="210" idx="0"/>
          </p:cNvCxnSpPr>
          <p:nvPr/>
        </p:nvCxnSpPr>
        <p:spPr>
          <a:xfrm>
            <a:off x="2283791" y="245066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cxnSpLocks noChangeAspect="1"/>
            <a:stCxn id="209" idx="4"/>
            <a:endCxn id="211" idx="0"/>
          </p:cNvCxnSpPr>
          <p:nvPr/>
        </p:nvCxnSpPr>
        <p:spPr>
          <a:xfrm>
            <a:off x="2283791" y="245066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Aspect="1"/>
            <a:stCxn id="210" idx="4"/>
            <a:endCxn id="212" idx="1"/>
          </p:cNvCxnSpPr>
          <p:nvPr/>
        </p:nvCxnSpPr>
        <p:spPr>
          <a:xfrm>
            <a:off x="2283791" y="284665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Aspect="1"/>
            <a:stCxn id="211" idx="4"/>
            <a:endCxn id="212" idx="0"/>
          </p:cNvCxnSpPr>
          <p:nvPr/>
        </p:nvCxnSpPr>
        <p:spPr>
          <a:xfrm flipH="1">
            <a:off x="2767292" y="284833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Aspect="1"/>
            <a:stCxn id="212" idx="4"/>
            <a:endCxn id="213" idx="0"/>
          </p:cNvCxnSpPr>
          <p:nvPr/>
        </p:nvCxnSpPr>
        <p:spPr>
          <a:xfrm>
            <a:off x="2767292" y="327517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Aspect="1"/>
            <a:stCxn id="209" idx="6"/>
            <a:endCxn id="280" idx="2"/>
          </p:cNvCxnSpPr>
          <p:nvPr/>
        </p:nvCxnSpPr>
        <p:spPr>
          <a:xfrm flipV="1">
            <a:off x="2512391" y="2350583"/>
            <a:ext cx="518097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>
            <a:spLocks noChangeAspect="1"/>
          </p:cNvSpPr>
          <p:nvPr/>
        </p:nvSpPr>
        <p:spPr>
          <a:xfrm>
            <a:off x="3030488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15.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3030488" y="265091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16.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3514275" y="265259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17.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3513989" y="307943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18.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513989" y="351019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19.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85" name="Straight Arrow Connector 284"/>
          <p:cNvCxnSpPr>
            <a:cxnSpLocks noChangeAspect="1"/>
            <a:stCxn id="280" idx="4"/>
            <a:endCxn id="281" idx="0"/>
          </p:cNvCxnSpPr>
          <p:nvPr/>
        </p:nvCxnSpPr>
        <p:spPr>
          <a:xfrm>
            <a:off x="3259088" y="244623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cxnSpLocks noChangeAspect="1"/>
            <a:stCxn id="280" idx="4"/>
            <a:endCxn id="282" idx="0"/>
          </p:cNvCxnSpPr>
          <p:nvPr/>
        </p:nvCxnSpPr>
        <p:spPr>
          <a:xfrm>
            <a:off x="3259088" y="244623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cxnSpLocks noChangeAspect="1"/>
            <a:stCxn id="281" idx="4"/>
            <a:endCxn id="283" idx="1"/>
          </p:cNvCxnSpPr>
          <p:nvPr/>
        </p:nvCxnSpPr>
        <p:spPr>
          <a:xfrm>
            <a:off x="3259088" y="284222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cxnSpLocks noChangeAspect="1"/>
            <a:stCxn id="282" idx="4"/>
            <a:endCxn id="283" idx="0"/>
          </p:cNvCxnSpPr>
          <p:nvPr/>
        </p:nvCxnSpPr>
        <p:spPr>
          <a:xfrm flipH="1">
            <a:off x="3742589" y="284390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cxnSpLocks noChangeAspect="1"/>
            <a:stCxn id="283" idx="4"/>
            <a:endCxn id="284" idx="0"/>
          </p:cNvCxnSpPr>
          <p:nvPr/>
        </p:nvCxnSpPr>
        <p:spPr>
          <a:xfrm>
            <a:off x="3742589" y="327074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-5554" y="2518437"/>
            <a:ext cx="4086238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7275" y="2978701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75" y="3395892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9728" y="3786005"/>
            <a:ext cx="4050956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096175" y="1938407"/>
            <a:ext cx="4829248" cy="3689665"/>
            <a:chOff x="4096175" y="1938407"/>
            <a:chExt cx="4829248" cy="3689665"/>
          </a:xfrm>
          <a:effectLst/>
        </p:grpSpPr>
        <p:cxnSp>
          <p:nvCxnSpPr>
            <p:cNvPr id="154" name="Straight Connector 153"/>
            <p:cNvCxnSpPr/>
            <p:nvPr/>
          </p:nvCxnSpPr>
          <p:spPr>
            <a:xfrm>
              <a:off x="4528705" y="4131320"/>
              <a:ext cx="4396718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503047" y="2518437"/>
              <a:ext cx="4422376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15876" y="2978701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5876" y="3374180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538329" y="3735538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38329" y="4527446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538329" y="4949227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1872" y="1938407"/>
              <a:ext cx="0" cy="366942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6955001" y="5258740"/>
              <a:ext cx="89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Cycle</a:t>
              </a:r>
              <a:endParaRPr lang="en-US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3" name="Right Arrow 272"/>
            <p:cNvSpPr/>
            <p:nvPr/>
          </p:nvSpPr>
          <p:spPr>
            <a:xfrm>
              <a:off x="4096175" y="3355269"/>
              <a:ext cx="564699" cy="358557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5" name="Oval 294"/>
            <p:cNvSpPr>
              <a:spLocks/>
            </p:cNvSpPr>
            <p:nvPr/>
          </p:nvSpPr>
          <p:spPr>
            <a:xfrm>
              <a:off x="5301406" y="2174690"/>
              <a:ext cx="45720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5316897" y="3817795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.i++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5316897" y="420977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5901025" y="4218208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5897250" y="4684196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5901025" y="5087266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5301597" y="2571388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5834095" y="2584845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5834095" y="3049151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5834095" y="3452221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305" name="Straight Arrow Connector 304"/>
            <p:cNvCxnSpPr>
              <a:cxnSpLocks noChangeAspect="1"/>
              <a:stCxn id="295" idx="4"/>
              <a:endCxn id="301" idx="0"/>
            </p:cNvCxnSpPr>
            <p:nvPr/>
          </p:nvCxnSpPr>
          <p:spPr>
            <a:xfrm>
              <a:off x="5530006" y="2366714"/>
              <a:ext cx="191" cy="2046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cxnSpLocks noChangeAspect="1"/>
              <a:stCxn id="295" idx="4"/>
              <a:endCxn id="302" idx="0"/>
            </p:cNvCxnSpPr>
            <p:nvPr/>
          </p:nvCxnSpPr>
          <p:spPr>
            <a:xfrm>
              <a:off x="5530006" y="2366714"/>
              <a:ext cx="532689" cy="21813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cxnSpLocks noChangeAspect="1"/>
              <a:stCxn id="301" idx="4"/>
              <a:endCxn id="303" idx="1"/>
            </p:cNvCxnSpPr>
            <p:nvPr/>
          </p:nvCxnSpPr>
          <p:spPr>
            <a:xfrm>
              <a:off x="5530197" y="2762696"/>
              <a:ext cx="370853" cy="31447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cxnSpLocks noChangeAspect="1"/>
              <a:stCxn id="302" idx="4"/>
              <a:endCxn id="303" idx="0"/>
            </p:cNvCxnSpPr>
            <p:nvPr/>
          </p:nvCxnSpPr>
          <p:spPr>
            <a:xfrm>
              <a:off x="6062695" y="2776153"/>
              <a:ext cx="0" cy="272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cxnSpLocks noChangeAspect="1"/>
              <a:stCxn id="303" idx="4"/>
              <a:endCxn id="304" idx="0"/>
            </p:cNvCxnSpPr>
            <p:nvPr/>
          </p:nvCxnSpPr>
          <p:spPr>
            <a:xfrm>
              <a:off x="6062695" y="3240459"/>
              <a:ext cx="0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cxnSpLocks noChangeAspect="1"/>
              <a:stCxn id="296" idx="4"/>
              <a:endCxn id="297" idx="0"/>
            </p:cNvCxnSpPr>
            <p:nvPr/>
          </p:nvCxnSpPr>
          <p:spPr>
            <a:xfrm>
              <a:off x="5545497" y="4009103"/>
              <a:ext cx="0" cy="20066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cxnSpLocks noChangeAspect="1"/>
              <a:stCxn id="296" idx="4"/>
              <a:endCxn id="298" idx="0"/>
            </p:cNvCxnSpPr>
            <p:nvPr/>
          </p:nvCxnSpPr>
          <p:spPr>
            <a:xfrm>
              <a:off x="5545497" y="4009103"/>
              <a:ext cx="584128" cy="20910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cxnSpLocks noChangeAspect="1"/>
              <a:stCxn id="298" idx="4"/>
              <a:endCxn id="299" idx="0"/>
            </p:cNvCxnSpPr>
            <p:nvPr/>
          </p:nvCxnSpPr>
          <p:spPr>
            <a:xfrm flipH="1">
              <a:off x="6125850" y="4409516"/>
              <a:ext cx="3775" cy="2746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cxnSpLocks noChangeAspect="1"/>
              <a:stCxn id="297" idx="4"/>
              <a:endCxn id="299" idx="1"/>
            </p:cNvCxnSpPr>
            <p:nvPr/>
          </p:nvCxnSpPr>
          <p:spPr>
            <a:xfrm>
              <a:off x="5545497" y="4401078"/>
              <a:ext cx="418708" cy="3111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cxnSpLocks noChangeAspect="1"/>
              <a:stCxn id="299" idx="4"/>
              <a:endCxn id="300" idx="0"/>
            </p:cNvCxnSpPr>
            <p:nvPr/>
          </p:nvCxnSpPr>
          <p:spPr>
            <a:xfrm>
              <a:off x="6125850" y="4875504"/>
              <a:ext cx="3775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urved Connector 314"/>
            <p:cNvCxnSpPr>
              <a:stCxn id="295" idx="2"/>
              <a:endCxn id="296" idx="0"/>
            </p:cNvCxnSpPr>
            <p:nvPr/>
          </p:nvCxnSpPr>
          <p:spPr>
            <a:xfrm rot="10800000" flipH="1" flipV="1">
              <a:off x="5301405" y="2270701"/>
              <a:ext cx="244091" cy="1547093"/>
            </a:xfrm>
            <a:prstGeom prst="curvedConnector4">
              <a:avLst>
                <a:gd name="adj1" fmla="val -93654"/>
                <a:gd name="adj2" fmla="val 52608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urved Connector 315"/>
            <p:cNvCxnSpPr>
              <a:stCxn id="296" idx="2"/>
            </p:cNvCxnSpPr>
            <p:nvPr/>
          </p:nvCxnSpPr>
          <p:spPr>
            <a:xfrm rot="10800000" flipH="1" flipV="1">
              <a:off x="5316896" y="3913448"/>
              <a:ext cx="213109" cy="1603839"/>
            </a:xfrm>
            <a:prstGeom prst="curvedConnector4">
              <a:avLst>
                <a:gd name="adj1" fmla="val -107269"/>
                <a:gd name="adj2" fmla="val 52982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Another Design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30846" y="1676400"/>
            <a:ext cx="2075474" cy="3690453"/>
            <a:chOff x="6930846" y="1676400"/>
            <a:chExt cx="2075474" cy="3690453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6930846" y="2607851"/>
              <a:ext cx="575736" cy="307777"/>
              <a:chOff x="7366005" y="2630739"/>
              <a:chExt cx="575736" cy="30777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431593" y="2607544"/>
              <a:ext cx="575736" cy="307777"/>
              <a:chOff x="7366005" y="2630739"/>
              <a:chExt cx="575736" cy="30777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7922462" y="2607863"/>
              <a:ext cx="575736" cy="307777"/>
              <a:chOff x="7366005" y="2630739"/>
              <a:chExt cx="575736" cy="307777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8421354" y="2604138"/>
              <a:ext cx="575736" cy="307777"/>
              <a:chOff x="7366005" y="2630739"/>
              <a:chExt cx="575736" cy="307777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6940076" y="4229155"/>
              <a:ext cx="575736" cy="307777"/>
              <a:chOff x="7366005" y="2630739"/>
              <a:chExt cx="575736" cy="307777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440823" y="4228848"/>
              <a:ext cx="575736" cy="307777"/>
              <a:chOff x="7366005" y="2630739"/>
              <a:chExt cx="575736" cy="307777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931692" y="4229167"/>
              <a:ext cx="575736" cy="307777"/>
              <a:chOff x="7366005" y="2630739"/>
              <a:chExt cx="575736" cy="307777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8430584" y="4238270"/>
              <a:ext cx="575736" cy="307777"/>
              <a:chOff x="7366005" y="2643567"/>
              <a:chExt cx="575736" cy="307777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7366005" y="2643567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444145" y="3428937"/>
              <a:ext cx="575736" cy="307777"/>
              <a:chOff x="7366005" y="2630739"/>
              <a:chExt cx="575736" cy="307777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8421354" y="3427448"/>
              <a:ext cx="575736" cy="307777"/>
              <a:chOff x="7366005" y="2630739"/>
              <a:chExt cx="575736" cy="30777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455335" y="5059076"/>
              <a:ext cx="575736" cy="307777"/>
              <a:chOff x="7366005" y="2630739"/>
              <a:chExt cx="575736" cy="307777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8397135" y="5057587"/>
              <a:ext cx="575736" cy="307777"/>
              <a:chOff x="7366005" y="2630739"/>
              <a:chExt cx="575736" cy="30777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7520093" y="3079202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614082" y="2916577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8490619" y="3077946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584608" y="2915321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520093" y="4694869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614082" y="4532244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8490619" y="4693613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584608" y="4530988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130088" y="3911347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130088" y="3748722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111639" y="3911128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11639" y="3748503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111639" y="2201447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8111639" y="2038822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997192" y="1676400"/>
              <a:ext cx="19792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Calibri Light"/>
                  <a:cs typeface="Calibri Light"/>
                </a:rPr>
                <a:t>Resource Activity 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6175" y="2010586"/>
            <a:ext cx="4829248" cy="3689665"/>
            <a:chOff x="4096175" y="2010586"/>
            <a:chExt cx="4829248" cy="3689665"/>
          </a:xfrm>
          <a:effectLst/>
        </p:grpSpPr>
        <p:sp>
          <p:nvSpPr>
            <p:cNvPr id="190" name="TextBox 189"/>
            <p:cNvSpPr txBox="1"/>
            <p:nvPr/>
          </p:nvSpPr>
          <p:spPr>
            <a:xfrm>
              <a:off x="6955001" y="5330919"/>
              <a:ext cx="89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Cycle</a:t>
              </a:r>
              <a:endParaRPr lang="en-US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7" name="Oval 86"/>
            <p:cNvSpPr>
              <a:spLocks/>
            </p:cNvSpPr>
            <p:nvPr/>
          </p:nvSpPr>
          <p:spPr>
            <a:xfrm>
              <a:off x="4676174" y="2254929"/>
              <a:ext cx="45720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707816" y="226298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.i++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676365" y="389803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4676365" y="429401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249955" y="429569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249669" y="4722543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249669" y="515330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291944" y="266340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288169" y="312939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291944" y="353246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676365" y="265162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193563" y="266508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193563" y="312939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193563" y="353246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102" name="Straight Arrow Connector 101"/>
            <p:cNvCxnSpPr>
              <a:cxnSpLocks noChangeAspect="1"/>
              <a:stCxn id="87" idx="4"/>
              <a:endCxn id="98" idx="0"/>
            </p:cNvCxnSpPr>
            <p:nvPr/>
          </p:nvCxnSpPr>
          <p:spPr>
            <a:xfrm>
              <a:off x="4904774" y="2446953"/>
              <a:ext cx="191" cy="2046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cxnSpLocks noChangeAspect="1"/>
              <a:stCxn id="87" idx="4"/>
              <a:endCxn id="99" idx="0"/>
            </p:cNvCxnSpPr>
            <p:nvPr/>
          </p:nvCxnSpPr>
          <p:spPr>
            <a:xfrm>
              <a:off x="4904774" y="2446953"/>
              <a:ext cx="517389" cy="21813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cxnSpLocks noChangeAspect="1"/>
              <a:stCxn id="98" idx="4"/>
              <a:endCxn id="100" idx="1"/>
            </p:cNvCxnSpPr>
            <p:nvPr/>
          </p:nvCxnSpPr>
          <p:spPr>
            <a:xfrm>
              <a:off x="4904965" y="2842935"/>
              <a:ext cx="355553" cy="31447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cxnSpLocks noChangeAspect="1"/>
              <a:stCxn id="99" idx="4"/>
              <a:endCxn id="100" idx="0"/>
            </p:cNvCxnSpPr>
            <p:nvPr/>
          </p:nvCxnSpPr>
          <p:spPr>
            <a:xfrm>
              <a:off x="5422163" y="2856392"/>
              <a:ext cx="0" cy="272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cxnSpLocks noChangeAspect="1"/>
              <a:stCxn id="100" idx="4"/>
              <a:endCxn id="101" idx="0"/>
            </p:cNvCxnSpPr>
            <p:nvPr/>
          </p:nvCxnSpPr>
          <p:spPr>
            <a:xfrm>
              <a:off x="5422163" y="3320698"/>
              <a:ext cx="0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cxnSpLocks noChangeAspect="1"/>
              <a:stCxn id="87" idx="6"/>
              <a:endCxn id="88" idx="2"/>
            </p:cNvCxnSpPr>
            <p:nvPr/>
          </p:nvCxnSpPr>
          <p:spPr>
            <a:xfrm>
              <a:off x="5133374" y="2350941"/>
              <a:ext cx="574442" cy="770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cxnSpLocks noChangeAspect="1"/>
              <a:stCxn id="88" idx="4"/>
              <a:endCxn id="94" idx="0"/>
            </p:cNvCxnSpPr>
            <p:nvPr/>
          </p:nvCxnSpPr>
          <p:spPr>
            <a:xfrm>
              <a:off x="5936416" y="2454297"/>
              <a:ext cx="0" cy="20066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cxnSpLocks noChangeAspect="1"/>
              <a:stCxn id="88" idx="4"/>
              <a:endCxn id="95" idx="0"/>
            </p:cNvCxnSpPr>
            <p:nvPr/>
          </p:nvCxnSpPr>
          <p:spPr>
            <a:xfrm>
              <a:off x="5936416" y="2454297"/>
              <a:ext cx="584128" cy="20910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cxnSpLocks noChangeAspect="1"/>
              <a:stCxn id="95" idx="4"/>
              <a:endCxn id="96" idx="0"/>
            </p:cNvCxnSpPr>
            <p:nvPr/>
          </p:nvCxnSpPr>
          <p:spPr>
            <a:xfrm flipH="1">
              <a:off x="6516769" y="2854710"/>
              <a:ext cx="3775" cy="2746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cxnSpLocks noChangeAspect="1"/>
              <a:stCxn id="94" idx="4"/>
              <a:endCxn id="96" idx="1"/>
            </p:cNvCxnSpPr>
            <p:nvPr/>
          </p:nvCxnSpPr>
          <p:spPr>
            <a:xfrm>
              <a:off x="5936416" y="2846272"/>
              <a:ext cx="418708" cy="3111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cxnSpLocks noChangeAspect="1"/>
              <a:stCxn id="96" idx="4"/>
              <a:endCxn id="97" idx="0"/>
            </p:cNvCxnSpPr>
            <p:nvPr/>
          </p:nvCxnSpPr>
          <p:spPr>
            <a:xfrm>
              <a:off x="6516769" y="3320698"/>
              <a:ext cx="3775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cxnSpLocks noChangeAspect="1"/>
              <a:stCxn id="89" idx="4"/>
              <a:endCxn id="90" idx="0"/>
            </p:cNvCxnSpPr>
            <p:nvPr/>
          </p:nvCxnSpPr>
          <p:spPr>
            <a:xfrm>
              <a:off x="4904965" y="4089342"/>
              <a:ext cx="0" cy="2046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cxnSpLocks noChangeAspect="1"/>
              <a:stCxn id="89" idx="4"/>
              <a:endCxn id="91" idx="0"/>
            </p:cNvCxnSpPr>
            <p:nvPr/>
          </p:nvCxnSpPr>
          <p:spPr>
            <a:xfrm>
              <a:off x="4904965" y="4089342"/>
              <a:ext cx="573590" cy="20635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cxnSpLocks noChangeAspect="1"/>
              <a:stCxn id="90" idx="4"/>
              <a:endCxn id="92" idx="1"/>
            </p:cNvCxnSpPr>
            <p:nvPr/>
          </p:nvCxnSpPr>
          <p:spPr>
            <a:xfrm>
              <a:off x="4904965" y="4485325"/>
              <a:ext cx="411659" cy="2652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cxnSpLocks noChangeAspect="1"/>
              <a:stCxn id="91" idx="4"/>
              <a:endCxn id="92" idx="0"/>
            </p:cNvCxnSpPr>
            <p:nvPr/>
          </p:nvCxnSpPr>
          <p:spPr>
            <a:xfrm flipH="1">
              <a:off x="5478269" y="4487007"/>
              <a:ext cx="286" cy="2355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cxnSpLocks noChangeAspect="1"/>
              <a:stCxn id="92" idx="4"/>
              <a:endCxn id="93" idx="0"/>
            </p:cNvCxnSpPr>
            <p:nvPr/>
          </p:nvCxnSpPr>
          <p:spPr>
            <a:xfrm>
              <a:off x="5478269" y="4913851"/>
              <a:ext cx="0" cy="2394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cxnSpLocks noChangeAspect="1"/>
              <a:endCxn id="120" idx="2"/>
            </p:cNvCxnSpPr>
            <p:nvPr/>
          </p:nvCxnSpPr>
          <p:spPr>
            <a:xfrm flipV="1">
              <a:off x="5137042" y="3989258"/>
              <a:ext cx="630081" cy="443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767123" y="389360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15.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767123" y="428958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16.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340713" y="429126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17.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6340427" y="4718113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18.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6340427" y="514887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19.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125" name="Straight Arrow Connector 124"/>
            <p:cNvCxnSpPr>
              <a:cxnSpLocks noChangeAspect="1"/>
              <a:stCxn id="120" idx="4"/>
              <a:endCxn id="121" idx="0"/>
            </p:cNvCxnSpPr>
            <p:nvPr/>
          </p:nvCxnSpPr>
          <p:spPr>
            <a:xfrm>
              <a:off x="5995723" y="4084912"/>
              <a:ext cx="0" cy="2046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  <a:stCxn id="120" idx="4"/>
              <a:endCxn id="122" idx="0"/>
            </p:cNvCxnSpPr>
            <p:nvPr/>
          </p:nvCxnSpPr>
          <p:spPr>
            <a:xfrm>
              <a:off x="5995723" y="4084912"/>
              <a:ext cx="573590" cy="20635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cxnSpLocks noChangeAspect="1"/>
              <a:stCxn id="121" idx="4"/>
              <a:endCxn id="123" idx="1"/>
            </p:cNvCxnSpPr>
            <p:nvPr/>
          </p:nvCxnSpPr>
          <p:spPr>
            <a:xfrm>
              <a:off x="5995723" y="4480895"/>
              <a:ext cx="411659" cy="2652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 noChangeAspect="1"/>
              <a:stCxn id="122" idx="4"/>
              <a:endCxn id="123" idx="0"/>
            </p:cNvCxnSpPr>
            <p:nvPr/>
          </p:nvCxnSpPr>
          <p:spPr>
            <a:xfrm flipH="1">
              <a:off x="6569027" y="4482577"/>
              <a:ext cx="286" cy="2355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 noChangeAspect="1"/>
              <a:stCxn id="123" idx="4"/>
              <a:endCxn id="124" idx="0"/>
            </p:cNvCxnSpPr>
            <p:nvPr/>
          </p:nvCxnSpPr>
          <p:spPr>
            <a:xfrm>
              <a:off x="6569027" y="4909421"/>
              <a:ext cx="0" cy="2394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urved Connector 130"/>
            <p:cNvCxnSpPr>
              <a:stCxn id="88" idx="4"/>
              <a:endCxn id="89" idx="7"/>
            </p:cNvCxnSpPr>
            <p:nvPr/>
          </p:nvCxnSpPr>
          <p:spPr>
            <a:xfrm rot="5400000">
              <a:off x="4765637" y="2755270"/>
              <a:ext cx="1471753" cy="869806"/>
            </a:xfrm>
            <a:prstGeom prst="curvedConnector3">
              <a:avLst>
                <a:gd name="adj1" fmla="val 94707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528705" y="4203499"/>
              <a:ext cx="4396718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503047" y="2518437"/>
              <a:ext cx="4422376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15876" y="2978701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5876" y="3395892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538329" y="3786005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38329" y="4599625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538329" y="5021406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1872" y="2010586"/>
              <a:ext cx="0" cy="366942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Right Arrow 272"/>
            <p:cNvSpPr/>
            <p:nvPr/>
          </p:nvSpPr>
          <p:spPr>
            <a:xfrm>
              <a:off x="4096175" y="3427448"/>
              <a:ext cx="564699" cy="358557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707816" y="265496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416632" y="4263193"/>
            <a:ext cx="3312221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 Design Parameters: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Calibri Light"/>
                <a:cs typeface="Calibri Light"/>
              </a:rPr>
              <a:t> Memory BW &lt;= </a:t>
            </a:r>
            <a:r>
              <a:rPr lang="en-US" sz="2200" b="1" dirty="0">
                <a:solidFill>
                  <a:srgbClr val="800000"/>
                </a:solidFill>
                <a:latin typeface="Calibri"/>
                <a:cs typeface="Calibri"/>
              </a:rPr>
              <a:t>4</a:t>
            </a:r>
            <a:endParaRPr lang="en-US" sz="22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zh-CN" altLang="en-US" sz="2200" b="1" dirty="0"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Adders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3470" y="1927802"/>
            <a:ext cx="1979273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Idealistic DDDG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1" name="Oval 170"/>
          <p:cNvSpPr>
            <a:spLocks/>
          </p:cNvSpPr>
          <p:nvPr/>
        </p:nvSpPr>
        <p:spPr>
          <a:xfrm>
            <a:off x="115610" y="2246869"/>
            <a:ext cx="45720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1083107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.i++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2055191" y="225935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2055191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2538978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2538692" y="308386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2538692" y="351462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1083107" y="264690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1564603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1563631" y="311188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1564603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2" name="Oval 181"/>
          <p:cNvSpPr>
            <a:spLocks noChangeAspect="1"/>
          </p:cNvSpPr>
          <p:nvPr/>
        </p:nvSpPr>
        <p:spPr>
          <a:xfrm>
            <a:off x="115801" y="264356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594512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594512" y="312133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>
            <a:off x="594512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86" name="Straight Arrow Connector 185"/>
          <p:cNvCxnSpPr>
            <a:cxnSpLocks noChangeAspect="1"/>
            <a:stCxn id="171" idx="4"/>
            <a:endCxn id="182" idx="0"/>
          </p:cNvCxnSpPr>
          <p:nvPr/>
        </p:nvCxnSpPr>
        <p:spPr>
          <a:xfrm>
            <a:off x="344210" y="2438893"/>
            <a:ext cx="191" cy="204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cxnSpLocks noChangeAspect="1"/>
            <a:stCxn id="171" idx="4"/>
            <a:endCxn id="183" idx="0"/>
          </p:cNvCxnSpPr>
          <p:nvPr/>
        </p:nvCxnSpPr>
        <p:spPr>
          <a:xfrm>
            <a:off x="344210" y="2438893"/>
            <a:ext cx="478902" cy="218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cxnSpLocks noChangeAspect="1"/>
            <a:stCxn id="182" idx="4"/>
            <a:endCxn id="184" idx="1"/>
          </p:cNvCxnSpPr>
          <p:nvPr/>
        </p:nvCxnSpPr>
        <p:spPr>
          <a:xfrm>
            <a:off x="344401" y="2834875"/>
            <a:ext cx="317066" cy="314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cxnSpLocks noChangeAspect="1"/>
            <a:stCxn id="183" idx="4"/>
            <a:endCxn id="184" idx="0"/>
          </p:cNvCxnSpPr>
          <p:nvPr/>
        </p:nvCxnSpPr>
        <p:spPr>
          <a:xfrm>
            <a:off x="823112" y="2848332"/>
            <a:ext cx="0" cy="272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cxnSpLocks noChangeAspect="1"/>
            <a:stCxn id="184" idx="4"/>
            <a:endCxn id="185" idx="0"/>
          </p:cNvCxnSpPr>
          <p:nvPr/>
        </p:nvCxnSpPr>
        <p:spPr>
          <a:xfrm>
            <a:off x="823112" y="3312638"/>
            <a:ext cx="0" cy="21176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cxnSpLocks noChangeAspect="1"/>
            <a:stCxn id="171" idx="6"/>
            <a:endCxn id="172" idx="2"/>
          </p:cNvCxnSpPr>
          <p:nvPr/>
        </p:nvCxnSpPr>
        <p:spPr>
          <a:xfrm>
            <a:off x="572810" y="2342881"/>
            <a:ext cx="510297" cy="770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cxnSpLocks noChangeAspect="1"/>
            <a:stCxn id="172" idx="4"/>
            <a:endCxn id="178" idx="0"/>
          </p:cNvCxnSpPr>
          <p:nvPr/>
        </p:nvCxnSpPr>
        <p:spPr>
          <a:xfrm>
            <a:off x="1311707" y="2446237"/>
            <a:ext cx="0" cy="2006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cxnSpLocks noChangeAspect="1"/>
            <a:stCxn id="172" idx="4"/>
            <a:endCxn id="179" idx="0"/>
          </p:cNvCxnSpPr>
          <p:nvPr/>
        </p:nvCxnSpPr>
        <p:spPr>
          <a:xfrm>
            <a:off x="1311707" y="2446237"/>
            <a:ext cx="481496" cy="2091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cxnSpLocks noChangeAspect="1"/>
            <a:stCxn id="179" idx="4"/>
            <a:endCxn id="180" idx="0"/>
          </p:cNvCxnSpPr>
          <p:nvPr/>
        </p:nvCxnSpPr>
        <p:spPr>
          <a:xfrm flipH="1">
            <a:off x="1792231" y="2846650"/>
            <a:ext cx="972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cxnSpLocks noChangeAspect="1"/>
            <a:stCxn id="178" idx="4"/>
            <a:endCxn id="180" idx="1"/>
          </p:cNvCxnSpPr>
          <p:nvPr/>
        </p:nvCxnSpPr>
        <p:spPr>
          <a:xfrm>
            <a:off x="1311707" y="2838212"/>
            <a:ext cx="318879" cy="3016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cxnSpLocks noChangeAspect="1"/>
            <a:stCxn id="180" idx="4"/>
            <a:endCxn id="181" idx="0"/>
          </p:cNvCxnSpPr>
          <p:nvPr/>
        </p:nvCxnSpPr>
        <p:spPr>
          <a:xfrm>
            <a:off x="1792231" y="3303192"/>
            <a:ext cx="972" cy="2212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cxnSpLocks noChangeAspect="1"/>
            <a:stCxn id="172" idx="6"/>
            <a:endCxn id="173" idx="2"/>
          </p:cNvCxnSpPr>
          <p:nvPr/>
        </p:nvCxnSpPr>
        <p:spPr>
          <a:xfrm>
            <a:off x="1540307" y="2350583"/>
            <a:ext cx="514884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cxnSpLocks noChangeAspect="1"/>
            <a:stCxn id="173" idx="4"/>
            <a:endCxn id="174" idx="0"/>
          </p:cNvCxnSpPr>
          <p:nvPr/>
        </p:nvCxnSpPr>
        <p:spPr>
          <a:xfrm>
            <a:off x="2283791" y="245066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cxnSpLocks noChangeAspect="1"/>
            <a:stCxn id="173" idx="4"/>
            <a:endCxn id="175" idx="0"/>
          </p:cNvCxnSpPr>
          <p:nvPr/>
        </p:nvCxnSpPr>
        <p:spPr>
          <a:xfrm>
            <a:off x="2283791" y="245066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cxnSpLocks noChangeAspect="1"/>
            <a:stCxn id="174" idx="4"/>
            <a:endCxn id="176" idx="1"/>
          </p:cNvCxnSpPr>
          <p:nvPr/>
        </p:nvCxnSpPr>
        <p:spPr>
          <a:xfrm>
            <a:off x="2283791" y="284665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cxnSpLocks noChangeAspect="1"/>
            <a:stCxn id="175" idx="4"/>
            <a:endCxn id="176" idx="0"/>
          </p:cNvCxnSpPr>
          <p:nvPr/>
        </p:nvCxnSpPr>
        <p:spPr>
          <a:xfrm flipH="1">
            <a:off x="2767292" y="284833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cxnSpLocks noChangeAspect="1"/>
            <a:stCxn id="176" idx="4"/>
            <a:endCxn id="177" idx="0"/>
          </p:cNvCxnSpPr>
          <p:nvPr/>
        </p:nvCxnSpPr>
        <p:spPr>
          <a:xfrm>
            <a:off x="2767292" y="327517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 noChangeAspect="1"/>
            <a:stCxn id="173" idx="6"/>
            <a:endCxn id="216" idx="2"/>
          </p:cNvCxnSpPr>
          <p:nvPr/>
        </p:nvCxnSpPr>
        <p:spPr>
          <a:xfrm flipV="1">
            <a:off x="2512391" y="2350583"/>
            <a:ext cx="518097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>
            <a:spLocks noChangeAspect="1"/>
          </p:cNvSpPr>
          <p:nvPr/>
        </p:nvSpPr>
        <p:spPr>
          <a:xfrm>
            <a:off x="3030488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15.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3030488" y="265091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16.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3514275" y="265259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17.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3513989" y="307943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18.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3513989" y="351019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19.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33" name="Straight Arrow Connector 232"/>
          <p:cNvCxnSpPr>
            <a:cxnSpLocks noChangeAspect="1"/>
            <a:stCxn id="216" idx="4"/>
            <a:endCxn id="217" idx="0"/>
          </p:cNvCxnSpPr>
          <p:nvPr/>
        </p:nvCxnSpPr>
        <p:spPr>
          <a:xfrm>
            <a:off x="3259088" y="244623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cxnSpLocks noChangeAspect="1"/>
            <a:stCxn id="216" idx="4"/>
            <a:endCxn id="218" idx="0"/>
          </p:cNvCxnSpPr>
          <p:nvPr/>
        </p:nvCxnSpPr>
        <p:spPr>
          <a:xfrm>
            <a:off x="3259088" y="244623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cxnSpLocks noChangeAspect="1"/>
            <a:stCxn id="217" idx="4"/>
            <a:endCxn id="231" idx="1"/>
          </p:cNvCxnSpPr>
          <p:nvPr/>
        </p:nvCxnSpPr>
        <p:spPr>
          <a:xfrm>
            <a:off x="3259088" y="284222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cxnSpLocks noChangeAspect="1"/>
            <a:stCxn id="218" idx="4"/>
            <a:endCxn id="231" idx="0"/>
          </p:cNvCxnSpPr>
          <p:nvPr/>
        </p:nvCxnSpPr>
        <p:spPr>
          <a:xfrm flipH="1">
            <a:off x="3742589" y="284390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cxnSpLocks noChangeAspect="1"/>
            <a:stCxn id="231" idx="4"/>
            <a:endCxn id="232" idx="0"/>
          </p:cNvCxnSpPr>
          <p:nvPr/>
        </p:nvCxnSpPr>
        <p:spPr>
          <a:xfrm>
            <a:off x="3742589" y="327074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-5554" y="2518437"/>
            <a:ext cx="4086238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7275" y="2978701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7275" y="3395892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728" y="3786005"/>
            <a:ext cx="4050956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Constrain the DDDG with program and user-defined resource constraints</a:t>
            </a:r>
          </a:p>
          <a:p>
            <a:r>
              <a:rPr lang="en-US" sz="2800" dirty="0" smtClean="0"/>
              <a:t>Program Constraints</a:t>
            </a:r>
          </a:p>
          <a:p>
            <a:pPr lvl="1"/>
            <a:r>
              <a:rPr lang="en-US" sz="2400" dirty="0" smtClean="0"/>
              <a:t>Control </a:t>
            </a:r>
            <a:r>
              <a:rPr lang="en-US" sz="2400" dirty="0"/>
              <a:t>Dependence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err="1"/>
              <a:t>Ambiguation</a:t>
            </a:r>
            <a:endParaRPr lang="en-US" sz="2400" dirty="0"/>
          </a:p>
          <a:p>
            <a:r>
              <a:rPr lang="en-US" sz="2800" dirty="0" smtClean="0"/>
              <a:t>Resource Constraints</a:t>
            </a:r>
            <a:endParaRPr lang="en-US" sz="2800" dirty="0"/>
          </a:p>
          <a:p>
            <a:pPr lvl="1"/>
            <a:r>
              <a:rPr lang="en-US" sz="2400" dirty="0"/>
              <a:t>Loop-level Parallelism</a:t>
            </a:r>
          </a:p>
          <a:p>
            <a:pPr lvl="1"/>
            <a:r>
              <a:rPr lang="en-US" sz="2400" dirty="0"/>
              <a:t>Loop Pipelining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smtClean="0"/>
              <a:t>Ports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Realization Phase: DDDG-&gt;Estimates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2027325" y="5378523"/>
            <a:ext cx="28612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2034975" y="2738992"/>
            <a:ext cx="0" cy="263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46801" y="5446728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Cycle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107684" y="2670170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 Light"/>
                <a:cs typeface="Calibri Light"/>
              </a:rPr>
              <a:t>Power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48336" y="2316226"/>
            <a:ext cx="3404031" cy="2555512"/>
            <a:chOff x="3248336" y="2316226"/>
            <a:chExt cx="3404031" cy="2555512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0146" y="2316226"/>
              <a:ext cx="33122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Design Parameters: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>
                  <a:latin typeface="Calibri Light"/>
                  <a:cs typeface="Calibri Light"/>
                </a:rPr>
                <a:t> Memory BW &lt;= </a:t>
              </a:r>
              <a:r>
                <a:rPr lang="en-US" sz="2200" b="1" dirty="0">
                  <a:solidFill>
                    <a:srgbClr val="800000"/>
                  </a:solidFill>
                  <a:latin typeface="Calibri"/>
                  <a:cs typeface="Calibri"/>
                </a:rPr>
                <a:t>4</a:t>
              </a:r>
              <a:endParaRPr lang="en-US" sz="2200" b="1" dirty="0" smtClean="0">
                <a:solidFill>
                  <a:srgbClr val="800000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Wingdings" charset="2"/>
                <a:buChar char="ü"/>
              </a:pPr>
              <a:r>
                <a:rPr lang="zh-CN" altLang="en-US" sz="2200" b="1" dirty="0">
                  <a:latin typeface="Calibri"/>
                  <a:cs typeface="Calibri"/>
                </a:rPr>
                <a:t> </a:t>
              </a:r>
              <a:r>
                <a:rPr lang="en-US" altLang="zh-CN" sz="2200" b="1" dirty="0">
                  <a:solidFill>
                    <a:srgbClr val="800000"/>
                  </a:solidFill>
                  <a:latin typeface="Calibri"/>
                  <a:cs typeface="Calibri"/>
                </a:rPr>
                <a:t>2</a:t>
              </a:r>
              <a:r>
                <a:rPr lang="en-US" sz="2200" b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 Light"/>
                  <a:cs typeface="Calibri Light"/>
                </a:rPr>
                <a:t>Adders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5716" y="3789240"/>
            <a:ext cx="4241084" cy="1362498"/>
            <a:chOff x="4445716" y="3789240"/>
            <a:chExt cx="4241084" cy="1362498"/>
          </a:xfrm>
          <a:effectLst/>
        </p:grpSpPr>
        <p:sp>
          <p:nvSpPr>
            <p:cNvPr id="14" name="Oval 13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4579" y="3789240"/>
              <a:ext cx="33122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Design Parameters: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>
                  <a:latin typeface="Calibri Light"/>
                  <a:cs typeface="Calibri Light"/>
                </a:rPr>
                <a:t> Memory BW &lt;= </a:t>
              </a:r>
              <a:r>
                <a:rPr lang="en-US" sz="22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2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zh-CN" altLang="en-US" sz="2200" b="1" dirty="0">
                  <a:latin typeface="Calibri"/>
                  <a:cs typeface="Calibri"/>
                </a:rPr>
                <a:t> </a:t>
              </a:r>
              <a:r>
                <a:rPr lang="en-US" sz="22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1</a:t>
              </a:r>
              <a:r>
                <a:rPr lang="en-US" sz="2200" b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 Light"/>
                  <a:cs typeface="Calibri Light"/>
                </a:rPr>
                <a:t>Adder 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Power-Performance per Design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ntel-technology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6" y="1784717"/>
            <a:ext cx="82296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Scaling is Slowing Down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9133" y="6074434"/>
            <a:ext cx="7577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http://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www.anandtech.com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/show/9447/intel-10nm-and-kaby-lake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02766" y="1926973"/>
            <a:ext cx="886757" cy="392390"/>
            <a:chOff x="1302766" y="1926973"/>
            <a:chExt cx="886757" cy="392390"/>
          </a:xfrm>
        </p:grpSpPr>
        <p:sp>
          <p:nvSpPr>
            <p:cNvPr id="17" name="Rectangle 16"/>
            <p:cNvSpPr/>
            <p:nvPr/>
          </p:nvSpPr>
          <p:spPr>
            <a:xfrm>
              <a:off x="1302767" y="2198927"/>
              <a:ext cx="328428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2766" y="1926973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smtClean="0">
                  <a:latin typeface="Helvetica"/>
                  <a:cs typeface="Helvetica"/>
                </a:rPr>
                <a:t>180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31195" y="2681553"/>
            <a:ext cx="886757" cy="405983"/>
            <a:chOff x="1631195" y="2681553"/>
            <a:chExt cx="886757" cy="405983"/>
          </a:xfrm>
        </p:grpSpPr>
        <p:sp>
          <p:nvSpPr>
            <p:cNvPr id="9" name="Rectangle 8"/>
            <p:cNvSpPr/>
            <p:nvPr/>
          </p:nvSpPr>
          <p:spPr>
            <a:xfrm>
              <a:off x="1631195" y="2967100"/>
              <a:ext cx="732622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31195" y="2681553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smtClean="0">
                  <a:latin typeface="Helvetica"/>
                  <a:cs typeface="Helvetica"/>
                </a:rPr>
                <a:t>130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63817" y="3416275"/>
            <a:ext cx="886757" cy="382046"/>
            <a:chOff x="2363817" y="3416275"/>
            <a:chExt cx="886757" cy="382046"/>
          </a:xfrm>
        </p:grpSpPr>
        <p:sp>
          <p:nvSpPr>
            <p:cNvPr id="10" name="Rectangle 9"/>
            <p:cNvSpPr/>
            <p:nvPr/>
          </p:nvSpPr>
          <p:spPr>
            <a:xfrm>
              <a:off x="2363817" y="3677885"/>
              <a:ext cx="740664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3817" y="3416275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>
                  <a:latin typeface="Helvetica"/>
                  <a:cs typeface="Helvetica"/>
                </a:rPr>
                <a:t>9</a:t>
              </a:r>
              <a:r>
                <a:rPr lang="en-US" sz="1700" dirty="0" smtClean="0">
                  <a:latin typeface="Helvetica"/>
                  <a:cs typeface="Helvetica"/>
                </a:rPr>
                <a:t>0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9123" y="3862526"/>
            <a:ext cx="886757" cy="372869"/>
            <a:chOff x="3109123" y="3862526"/>
            <a:chExt cx="886757" cy="372869"/>
          </a:xfrm>
        </p:grpSpPr>
        <p:sp>
          <p:nvSpPr>
            <p:cNvPr id="11" name="Rectangle 10"/>
            <p:cNvSpPr/>
            <p:nvPr/>
          </p:nvSpPr>
          <p:spPr>
            <a:xfrm>
              <a:off x="3109123" y="4114959"/>
              <a:ext cx="685800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9123" y="3862526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smtClean="0">
                  <a:latin typeface="Helvetica"/>
                  <a:cs typeface="Helvetica"/>
                </a:rPr>
                <a:t>65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6261" y="4145731"/>
            <a:ext cx="886757" cy="395350"/>
            <a:chOff x="3796261" y="4145731"/>
            <a:chExt cx="886757" cy="395350"/>
          </a:xfrm>
        </p:grpSpPr>
        <p:sp>
          <p:nvSpPr>
            <p:cNvPr id="12" name="Rectangle 11"/>
            <p:cNvSpPr/>
            <p:nvPr/>
          </p:nvSpPr>
          <p:spPr>
            <a:xfrm>
              <a:off x="3796261" y="4420645"/>
              <a:ext cx="740664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6261" y="4145731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>
                  <a:latin typeface="Helvetica"/>
                  <a:cs typeface="Helvetica"/>
                </a:rPr>
                <a:t>4</a:t>
              </a:r>
              <a:r>
                <a:rPr lang="en-US" sz="1700" dirty="0" smtClean="0">
                  <a:latin typeface="Helvetica"/>
                  <a:cs typeface="Helvetica"/>
                </a:rPr>
                <a:t>5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32317" y="4371653"/>
            <a:ext cx="908653" cy="382046"/>
            <a:chOff x="4532317" y="4371653"/>
            <a:chExt cx="908653" cy="382046"/>
          </a:xfrm>
        </p:grpSpPr>
        <p:sp>
          <p:nvSpPr>
            <p:cNvPr id="13" name="Rectangle 12"/>
            <p:cNvSpPr/>
            <p:nvPr/>
          </p:nvSpPr>
          <p:spPr>
            <a:xfrm>
              <a:off x="4532317" y="4633263"/>
              <a:ext cx="812692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4213" y="4371653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smtClean="0">
                  <a:latin typeface="Helvetica"/>
                  <a:cs typeface="Helvetica"/>
                </a:rPr>
                <a:t>32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45008" y="4535885"/>
            <a:ext cx="927982" cy="382046"/>
            <a:chOff x="5345008" y="4535885"/>
            <a:chExt cx="927982" cy="382046"/>
          </a:xfrm>
        </p:grpSpPr>
        <p:sp>
          <p:nvSpPr>
            <p:cNvPr id="14" name="Rectangle 13"/>
            <p:cNvSpPr/>
            <p:nvPr/>
          </p:nvSpPr>
          <p:spPr>
            <a:xfrm>
              <a:off x="5345008" y="4797495"/>
              <a:ext cx="927982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338" y="4535885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>
                  <a:latin typeface="Helvetica"/>
                  <a:cs typeface="Helvetica"/>
                </a:rPr>
                <a:t>2</a:t>
              </a:r>
              <a:r>
                <a:rPr lang="en-US" sz="1700" dirty="0" smtClean="0">
                  <a:latin typeface="Helvetica"/>
                  <a:cs typeface="Helvetica"/>
                </a:rPr>
                <a:t>2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72990" y="4688588"/>
            <a:ext cx="1094759" cy="381743"/>
            <a:chOff x="6272990" y="4688588"/>
            <a:chExt cx="1094759" cy="381743"/>
          </a:xfrm>
        </p:grpSpPr>
        <p:sp>
          <p:nvSpPr>
            <p:cNvPr id="15" name="Rectangle 14"/>
            <p:cNvSpPr/>
            <p:nvPr/>
          </p:nvSpPr>
          <p:spPr>
            <a:xfrm>
              <a:off x="6272990" y="4949895"/>
              <a:ext cx="1094759" cy="12043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2990" y="4688588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smtClean="0">
                  <a:latin typeface="Helvetica"/>
                  <a:cs typeface="Helvetica"/>
                </a:rPr>
                <a:t>14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367749" y="4755356"/>
            <a:ext cx="1116658" cy="375193"/>
            <a:chOff x="7367749" y="4755356"/>
            <a:chExt cx="1116658" cy="375193"/>
          </a:xfrm>
        </p:grpSpPr>
        <p:sp>
          <p:nvSpPr>
            <p:cNvPr id="16" name="Rectangle 15"/>
            <p:cNvSpPr/>
            <p:nvPr/>
          </p:nvSpPr>
          <p:spPr>
            <a:xfrm>
              <a:off x="7367749" y="5010113"/>
              <a:ext cx="1116658" cy="120436"/>
            </a:xfrm>
            <a:prstGeom prst="rect">
              <a:avLst/>
            </a:prstGeom>
            <a:solidFill>
              <a:srgbClr val="C0504D">
                <a:alpha val="64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67749" y="4755356"/>
              <a:ext cx="88675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smtClean="0">
                  <a:latin typeface="Helvetica"/>
                  <a:cs typeface="Helvetica"/>
                </a:rPr>
                <a:t>10 nm</a:t>
              </a:r>
              <a:endParaRPr lang="en-US" sz="17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67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Design Space of an Algorithm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364192" y="2670170"/>
            <a:ext cx="2173334" cy="2481568"/>
          </a:xfrm>
          <a:custGeom>
            <a:avLst/>
            <a:gdLst>
              <a:gd name="connsiteX0" fmla="*/ 0 w 2562844"/>
              <a:gd name="connsiteY0" fmla="*/ 0 h 1327294"/>
              <a:gd name="connsiteX1" fmla="*/ 1040438 w 2562844"/>
              <a:gd name="connsiteY1" fmla="*/ 1147622 h 1327294"/>
              <a:gd name="connsiteX2" fmla="*/ 2562844 w 2562844"/>
              <a:gd name="connsiteY2" fmla="*/ 1323591 h 132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844" h="1327294">
                <a:moveTo>
                  <a:pt x="0" y="0"/>
                </a:moveTo>
                <a:cubicBezTo>
                  <a:pt x="306648" y="463512"/>
                  <a:pt x="613297" y="927024"/>
                  <a:pt x="1040438" y="1147622"/>
                </a:cubicBezTo>
                <a:cubicBezTo>
                  <a:pt x="1467579" y="1368220"/>
                  <a:pt x="2562844" y="1323591"/>
                  <a:pt x="2562844" y="1323591"/>
                </a:cubicBezTo>
              </a:path>
            </a:pathLst>
          </a:custGeom>
          <a:ln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27325" y="5378523"/>
            <a:ext cx="28612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2034975" y="2738992"/>
            <a:ext cx="0" cy="263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46801" y="5446728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Cycle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225826" y="2670170"/>
            <a:ext cx="77854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 Light"/>
                <a:cs typeface="Calibri Light"/>
              </a:rPr>
              <a:t>Power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77847" y="379480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494240" y="319598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48336" y="477992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4656" y="346170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45716" y="505992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78536" y="379480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70587" y="302354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68245" y="3932519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43521" y="4354801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4682" y="351721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2631" y="461356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4750" y="4419089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68106" y="461356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56466" y="306945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46560" y="3888566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18287" y="2693087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61001" y="420733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0055" y="267778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38213" y="420733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2754292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C Code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2754292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Power/Area       Performance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1827927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Aladdin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1822503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1981816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1981816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52069" y="3062068"/>
            <a:ext cx="7402589" cy="1459459"/>
            <a:chOff x="852069" y="3062068"/>
            <a:chExt cx="7402589" cy="1459459"/>
          </a:xfrm>
          <a:effectLst/>
        </p:grpSpPr>
        <p:sp>
          <p:nvSpPr>
            <p:cNvPr id="26" name="TextBox 25"/>
            <p:cNvSpPr txBox="1"/>
            <p:nvPr/>
          </p:nvSpPr>
          <p:spPr>
            <a:xfrm>
              <a:off x="5070321" y="4213750"/>
              <a:ext cx="1187004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Optima"/>
                  <a:cs typeface="Optima"/>
                </a:rPr>
                <a:t>ModelSim</a:t>
              </a:r>
              <a:endParaRPr lang="en-US" sz="1400" dirty="0">
                <a:latin typeface="Optima"/>
                <a:cs typeface="Optim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0321" y="3486808"/>
              <a:ext cx="1187004" cy="43088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latin typeface="Optima"/>
                  <a:cs typeface="Optima"/>
                </a:rPr>
                <a:t>Design </a:t>
              </a:r>
            </a:p>
            <a:p>
              <a:pPr algn="ctr"/>
              <a:r>
                <a:rPr lang="en-US" sz="1400" dirty="0" smtClean="0">
                  <a:latin typeface="Optima"/>
                  <a:cs typeface="Optima"/>
                </a:rPr>
                <a:t>Compiler</a:t>
              </a:r>
              <a:endParaRPr lang="en-US" sz="1400" dirty="0">
                <a:latin typeface="Optima"/>
                <a:cs typeface="Optima"/>
              </a:endParaRPr>
            </a:p>
          </p:txBody>
        </p:sp>
        <p:cxnSp>
          <p:nvCxnSpPr>
            <p:cNvPr id="28" name="Elbow Connector 27"/>
            <p:cNvCxnSpPr>
              <a:stCxn id="26" idx="3"/>
            </p:cNvCxnSpPr>
            <p:nvPr/>
          </p:nvCxnSpPr>
          <p:spPr>
            <a:xfrm flipV="1">
              <a:off x="6257325" y="3062069"/>
              <a:ext cx="1997333" cy="1305570"/>
            </a:xfrm>
            <a:prstGeom prst="bentConnector3">
              <a:avLst>
                <a:gd name="adj1" fmla="val 100559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7" idx="3"/>
            </p:cNvCxnSpPr>
            <p:nvPr/>
          </p:nvCxnSpPr>
          <p:spPr>
            <a:xfrm flipV="1">
              <a:off x="6257325" y="3062070"/>
              <a:ext cx="635579" cy="640182"/>
            </a:xfrm>
            <a:prstGeom prst="bentConnector2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5" idx="2"/>
              <a:endCxn id="67" idx="1"/>
            </p:cNvCxnSpPr>
            <p:nvPr/>
          </p:nvCxnSpPr>
          <p:spPr>
            <a:xfrm rot="16200000" flipH="1">
              <a:off x="1917009" y="1997128"/>
              <a:ext cx="957947" cy="3087827"/>
            </a:xfrm>
            <a:prstGeom prst="bentConnector2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7" idx="3"/>
              <a:endCxn id="27" idx="1"/>
            </p:cNvCxnSpPr>
            <p:nvPr/>
          </p:nvCxnSpPr>
          <p:spPr>
            <a:xfrm flipV="1">
              <a:off x="4727278" y="3702252"/>
              <a:ext cx="343043" cy="31776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26" idx="1"/>
            </p:cNvCxnSpPr>
            <p:nvPr/>
          </p:nvCxnSpPr>
          <p:spPr>
            <a:xfrm>
              <a:off x="4727278" y="4020016"/>
              <a:ext cx="343043" cy="34762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939896" y="3866127"/>
              <a:ext cx="787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Optima"/>
                  <a:cs typeface="Optima"/>
                </a:rPr>
                <a:t>Verilog</a:t>
              </a:r>
              <a:endParaRPr lang="en-US" sz="1400" dirty="0">
                <a:latin typeface="Optima"/>
                <a:cs typeface="Optima"/>
              </a:endParaRPr>
            </a:p>
          </p:txBody>
        </p:sp>
        <p:cxnSp>
          <p:nvCxnSpPr>
            <p:cNvPr id="72" name="Straight Arrow Connector 71"/>
            <p:cNvCxnSpPr>
              <a:stCxn id="26" idx="0"/>
              <a:endCxn id="27" idx="2"/>
            </p:cNvCxnSpPr>
            <p:nvPr/>
          </p:nvCxnSpPr>
          <p:spPr>
            <a:xfrm flipV="1">
              <a:off x="5663823" y="3917695"/>
              <a:ext cx="0" cy="29605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663823" y="3917695"/>
              <a:ext cx="787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Optima"/>
                  <a:cs typeface="Optima"/>
                </a:rPr>
                <a:t>Activity</a:t>
              </a:r>
              <a:endParaRPr lang="en-US" sz="1400" dirty="0">
                <a:latin typeface="Optima"/>
                <a:cs typeface="Optima"/>
              </a:endParaRPr>
            </a:p>
          </p:txBody>
        </p:sp>
      </p:grp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2754292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C Code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2754292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Power/Area       Performance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1827927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Aladdin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1822503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1981816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1981816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4811" y="3504074"/>
            <a:ext cx="1139892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Optima"/>
                <a:cs typeface="Optima"/>
              </a:rPr>
              <a:t>RTL Designer</a:t>
            </a:r>
            <a:endParaRPr lang="en-US" sz="14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4811" y="4174881"/>
            <a:ext cx="1143000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Optima"/>
                <a:cs typeface="Optima"/>
              </a:rPr>
              <a:t>HLS C Tuning</a:t>
            </a:r>
            <a:endParaRPr lang="en-US" sz="14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8313" y="4161924"/>
            <a:ext cx="735628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 smtClean="0">
                <a:latin typeface="Optima"/>
                <a:cs typeface="Optima"/>
              </a:rPr>
              <a:t>Vivado</a:t>
            </a:r>
            <a:r>
              <a:rPr lang="en-US" sz="140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sz="1400" dirty="0" smtClean="0">
                <a:latin typeface="Optima"/>
                <a:cs typeface="Optima"/>
              </a:rPr>
              <a:t>HLS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321" y="4213750"/>
            <a:ext cx="1187004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Optima"/>
                <a:cs typeface="Optima"/>
              </a:rPr>
              <a:t>ModelSim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321" y="3486808"/>
            <a:ext cx="1187004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Design </a:t>
            </a:r>
          </a:p>
          <a:p>
            <a:pPr algn="ctr"/>
            <a:r>
              <a:rPr lang="en-US" sz="1400" dirty="0" smtClean="0">
                <a:latin typeface="Optima"/>
                <a:cs typeface="Optima"/>
              </a:rPr>
              <a:t>Compiler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28" name="Elbow Connector 27"/>
          <p:cNvCxnSpPr>
            <a:stCxn id="26" idx="3"/>
          </p:cNvCxnSpPr>
          <p:nvPr/>
        </p:nvCxnSpPr>
        <p:spPr>
          <a:xfrm flipV="1">
            <a:off x="6257325" y="3062069"/>
            <a:ext cx="1997333" cy="1305570"/>
          </a:xfrm>
          <a:prstGeom prst="bentConnector3">
            <a:avLst>
              <a:gd name="adj1" fmla="val 100559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7" idx="3"/>
          </p:cNvCxnSpPr>
          <p:nvPr/>
        </p:nvCxnSpPr>
        <p:spPr>
          <a:xfrm flipV="1">
            <a:off x="6257325" y="3062070"/>
            <a:ext cx="635579" cy="640182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</p:cNvCxnSpPr>
          <p:nvPr/>
        </p:nvCxnSpPr>
        <p:spPr>
          <a:xfrm rot="16200000" flipH="1">
            <a:off x="580756" y="3333381"/>
            <a:ext cx="985213" cy="442587"/>
          </a:xfrm>
          <a:prstGeom prst="bentConnector3">
            <a:avLst>
              <a:gd name="adj1" fmla="val 99700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2" idx="2"/>
          </p:cNvCxnSpPr>
          <p:nvPr/>
        </p:nvCxnSpPr>
        <p:spPr>
          <a:xfrm flipV="1">
            <a:off x="1294656" y="3706821"/>
            <a:ext cx="350155" cy="34046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4" idx="2"/>
          </p:cNvCxnSpPr>
          <p:nvPr/>
        </p:nvCxnSpPr>
        <p:spPr>
          <a:xfrm>
            <a:off x="1294656" y="4047283"/>
            <a:ext cx="350155" cy="33034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6"/>
            <a:endCxn id="27" idx="1"/>
          </p:cNvCxnSpPr>
          <p:nvPr/>
        </p:nvCxnSpPr>
        <p:spPr>
          <a:xfrm flipV="1">
            <a:off x="2784703" y="3702252"/>
            <a:ext cx="2285618" cy="45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6"/>
            <a:endCxn id="25" idx="1"/>
          </p:cNvCxnSpPr>
          <p:nvPr/>
        </p:nvCxnSpPr>
        <p:spPr>
          <a:xfrm flipV="1">
            <a:off x="2787811" y="4377368"/>
            <a:ext cx="240502" cy="26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3"/>
            <a:endCxn id="26" idx="1"/>
          </p:cNvCxnSpPr>
          <p:nvPr/>
        </p:nvCxnSpPr>
        <p:spPr>
          <a:xfrm flipV="1">
            <a:off x="3763941" y="4367639"/>
            <a:ext cx="1306380" cy="97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7" idx="1"/>
          </p:cNvCxnSpPr>
          <p:nvPr/>
        </p:nvCxnSpPr>
        <p:spPr>
          <a:xfrm flipV="1">
            <a:off x="4613120" y="3702252"/>
            <a:ext cx="457201" cy="675376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6" idx="1"/>
          </p:cNvCxnSpPr>
          <p:nvPr/>
        </p:nvCxnSpPr>
        <p:spPr>
          <a:xfrm>
            <a:off x="4613120" y="3706821"/>
            <a:ext cx="457201" cy="66081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39896" y="3866127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Optima"/>
                <a:cs typeface="Optima"/>
              </a:rPr>
              <a:t>Verilog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72" name="Straight Arrow Connector 71"/>
          <p:cNvCxnSpPr>
            <a:stCxn id="26" idx="0"/>
            <a:endCxn id="27" idx="2"/>
          </p:cNvCxnSpPr>
          <p:nvPr/>
        </p:nvCxnSpPr>
        <p:spPr>
          <a:xfrm flipV="1">
            <a:off x="5663823" y="3917695"/>
            <a:ext cx="0" cy="29605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63823" y="3917695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tima"/>
                <a:cs typeface="Optima"/>
              </a:rPr>
              <a:t>Activity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a_f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4646943"/>
            <a:ext cx="7189470" cy="1691640"/>
          </a:xfrm>
          <a:prstGeom prst="rect">
            <a:avLst/>
          </a:prstGeom>
        </p:spPr>
      </p:pic>
      <p:pic>
        <p:nvPicPr>
          <p:cNvPr id="6" name="Picture 5" descr="power_ff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2955303"/>
            <a:ext cx="7189470" cy="1691640"/>
          </a:xfrm>
          <a:prstGeom prst="rect">
            <a:avLst/>
          </a:prstGeom>
        </p:spPr>
      </p:pic>
      <p:pic>
        <p:nvPicPr>
          <p:cNvPr id="4" name="Picture 3" descr="perf_f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1212498"/>
            <a:ext cx="7189470" cy="169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945942" y="2717323"/>
            <a:ext cx="2134188" cy="2020175"/>
            <a:chOff x="2027325" y="2670170"/>
            <a:chExt cx="2861205" cy="2708353"/>
          </a:xfrm>
          <a:effectLst/>
        </p:grpSpPr>
        <p:sp>
          <p:nvSpPr>
            <p:cNvPr id="35" name="Freeform 34"/>
            <p:cNvSpPr/>
            <p:nvPr/>
          </p:nvSpPr>
          <p:spPr>
            <a:xfrm>
              <a:off x="2364192" y="2670170"/>
              <a:ext cx="2173334" cy="2481568"/>
            </a:xfrm>
            <a:custGeom>
              <a:avLst/>
              <a:gdLst>
                <a:gd name="connsiteX0" fmla="*/ 0 w 2562844"/>
                <a:gd name="connsiteY0" fmla="*/ 0 h 1327294"/>
                <a:gd name="connsiteX1" fmla="*/ 1040438 w 2562844"/>
                <a:gd name="connsiteY1" fmla="*/ 1147622 h 1327294"/>
                <a:gd name="connsiteX2" fmla="*/ 2562844 w 2562844"/>
                <a:gd name="connsiteY2" fmla="*/ 1323591 h 1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844" h="1327294">
                  <a:moveTo>
                    <a:pt x="0" y="0"/>
                  </a:moveTo>
                  <a:cubicBezTo>
                    <a:pt x="306648" y="463512"/>
                    <a:pt x="613297" y="927024"/>
                    <a:pt x="1040438" y="1147622"/>
                  </a:cubicBezTo>
                  <a:cubicBezTo>
                    <a:pt x="1467579" y="1368220"/>
                    <a:pt x="2562844" y="1323591"/>
                    <a:pt x="2562844" y="1323591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027325" y="5378523"/>
              <a:ext cx="286120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034975" y="2738992"/>
              <a:ext cx="0" cy="2639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677847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94240" y="319598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64656" y="346170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78536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70587" y="302354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68245" y="393251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43521" y="4354801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524682" y="351721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032631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654750" y="441908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568106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056466" y="306945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746560" y="3888566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318287" y="2693087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461001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360055" y="267778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038213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2376874" y="4737498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76874" y="2955303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76874" y="1195874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9" y="1212527"/>
            <a:ext cx="7189470" cy="1691640"/>
          </a:xfrm>
          <a:prstGeom prst="rect">
            <a:avLst/>
          </a:prstGeom>
        </p:spPr>
      </p:pic>
      <p:pic>
        <p:nvPicPr>
          <p:cNvPr id="12" name="Picture 11" descr="are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4640882"/>
            <a:ext cx="7189470" cy="1691640"/>
          </a:xfrm>
          <a:prstGeom prst="rect">
            <a:avLst/>
          </a:prstGeom>
        </p:spPr>
      </p:pic>
      <p:pic>
        <p:nvPicPr>
          <p:cNvPr id="11" name="Picture 10" descr="pow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2959011"/>
            <a:ext cx="7189470" cy="169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05873" y="1212527"/>
            <a:ext cx="837197" cy="3924329"/>
            <a:chOff x="5805874" y="1212527"/>
            <a:chExt cx="1032587" cy="3924329"/>
          </a:xfrm>
        </p:grpSpPr>
        <p:sp>
          <p:nvSpPr>
            <p:cNvPr id="13" name="Oval 12"/>
            <p:cNvSpPr/>
            <p:nvPr/>
          </p:nvSpPr>
          <p:spPr>
            <a:xfrm>
              <a:off x="5805874" y="1212527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805874" y="2959011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05874" y="4723334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762475" y="857588"/>
            <a:ext cx="1639313" cy="5474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45942" y="2717323"/>
            <a:ext cx="2134188" cy="2020175"/>
            <a:chOff x="2027325" y="2670170"/>
            <a:chExt cx="2861205" cy="2708353"/>
          </a:xfrm>
          <a:effectLst/>
        </p:grpSpPr>
        <p:sp>
          <p:nvSpPr>
            <p:cNvPr id="18" name="Freeform 17"/>
            <p:cNvSpPr/>
            <p:nvPr/>
          </p:nvSpPr>
          <p:spPr>
            <a:xfrm>
              <a:off x="2364192" y="2670170"/>
              <a:ext cx="2173334" cy="2481568"/>
            </a:xfrm>
            <a:custGeom>
              <a:avLst/>
              <a:gdLst>
                <a:gd name="connsiteX0" fmla="*/ 0 w 2562844"/>
                <a:gd name="connsiteY0" fmla="*/ 0 h 1327294"/>
                <a:gd name="connsiteX1" fmla="*/ 1040438 w 2562844"/>
                <a:gd name="connsiteY1" fmla="*/ 1147622 h 1327294"/>
                <a:gd name="connsiteX2" fmla="*/ 2562844 w 2562844"/>
                <a:gd name="connsiteY2" fmla="*/ 1323591 h 1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844" h="1327294">
                  <a:moveTo>
                    <a:pt x="0" y="0"/>
                  </a:moveTo>
                  <a:cubicBezTo>
                    <a:pt x="306648" y="463512"/>
                    <a:pt x="613297" y="927024"/>
                    <a:pt x="1040438" y="1147622"/>
                  </a:cubicBezTo>
                  <a:cubicBezTo>
                    <a:pt x="1467579" y="1368220"/>
                    <a:pt x="2562844" y="1323591"/>
                    <a:pt x="2562844" y="1323591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027325" y="5378523"/>
              <a:ext cx="286120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034975" y="2738992"/>
              <a:ext cx="0" cy="2639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77847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494240" y="319598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964656" y="346170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078536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70587" y="302354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268245" y="393251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943521" y="4354801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524682" y="351721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032631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54750" y="441908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568106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056466" y="306945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746560" y="3888566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18287" y="2693087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461001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360055" y="267778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8213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</p:grp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Algorithm-to-Solution Time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45942" y="2717323"/>
            <a:ext cx="2134188" cy="2020175"/>
            <a:chOff x="2027325" y="2670170"/>
            <a:chExt cx="2861205" cy="2708353"/>
          </a:xfrm>
          <a:effectLst/>
        </p:grpSpPr>
        <p:sp>
          <p:nvSpPr>
            <p:cNvPr id="9" name="Freeform 8"/>
            <p:cNvSpPr/>
            <p:nvPr/>
          </p:nvSpPr>
          <p:spPr>
            <a:xfrm>
              <a:off x="2364192" y="2670170"/>
              <a:ext cx="2173334" cy="2481568"/>
            </a:xfrm>
            <a:custGeom>
              <a:avLst/>
              <a:gdLst>
                <a:gd name="connsiteX0" fmla="*/ 0 w 2562844"/>
                <a:gd name="connsiteY0" fmla="*/ 0 h 1327294"/>
                <a:gd name="connsiteX1" fmla="*/ 1040438 w 2562844"/>
                <a:gd name="connsiteY1" fmla="*/ 1147622 h 1327294"/>
                <a:gd name="connsiteX2" fmla="*/ 2562844 w 2562844"/>
                <a:gd name="connsiteY2" fmla="*/ 1323591 h 1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844" h="1327294">
                  <a:moveTo>
                    <a:pt x="0" y="0"/>
                  </a:moveTo>
                  <a:cubicBezTo>
                    <a:pt x="306648" y="463512"/>
                    <a:pt x="613297" y="927024"/>
                    <a:pt x="1040438" y="1147622"/>
                  </a:cubicBezTo>
                  <a:cubicBezTo>
                    <a:pt x="1467579" y="1368220"/>
                    <a:pt x="2562844" y="1323591"/>
                    <a:pt x="2562844" y="1323591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27325" y="5378523"/>
              <a:ext cx="286120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034975" y="2738992"/>
              <a:ext cx="0" cy="2639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77847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94240" y="319598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964656" y="346170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78536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0587" y="302354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68245" y="393251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3521" y="4354801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24682" y="351721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032631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4750" y="441908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568106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56466" y="306945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746560" y="3888566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18287" y="2693087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461001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360055" y="267778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038213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</p:grpSp>
      <p:graphicFrame>
        <p:nvGraphicFramePr>
          <p:cNvPr id="3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372036"/>
              </p:ext>
            </p:extLst>
          </p:nvPr>
        </p:nvGraphicFramePr>
        <p:xfrm>
          <a:off x="322868" y="1946336"/>
          <a:ext cx="647232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425"/>
                <a:gridCol w="2022419"/>
                <a:gridCol w="2116485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Hand-Coded RTL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C-to-RTL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Programming 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High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Medium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RTL Generation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Designer</a:t>
                      </a:r>
                      <a:r>
                        <a:rPr lang="en-US" sz="2000" baseline="0" dirty="0" smtClean="0">
                          <a:latin typeface="Optima"/>
                          <a:cs typeface="Optima"/>
                        </a:rPr>
                        <a:t> Dependent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37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RTL Simulation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5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RTL Synthesis</a:t>
                      </a:r>
                    </a:p>
                  </a:txBody>
                  <a:tcPr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45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Time to Solution per Design</a:t>
                      </a:r>
                    </a:p>
                  </a:txBody>
                  <a:tcPr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87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Time to Solution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(36 Designs)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52 hours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2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Algorithm-to-Solution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527081"/>
              </p:ext>
            </p:extLst>
          </p:nvPr>
        </p:nvGraphicFramePr>
        <p:xfrm>
          <a:off x="322868" y="1946336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425"/>
                <a:gridCol w="2022419"/>
                <a:gridCol w="2116485"/>
                <a:gridCol w="1757271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Hand-Coded RTL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C-to-RTL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Aladdin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Programming 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High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Medium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N/A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RTL Generation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Designer</a:t>
                      </a:r>
                      <a:r>
                        <a:rPr lang="en-US" sz="2000" baseline="0" dirty="0" smtClean="0">
                          <a:latin typeface="Optima"/>
                          <a:cs typeface="Optima"/>
                        </a:rPr>
                        <a:t> Dependent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37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RTL Simulation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5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RTL Synthesis</a:t>
                      </a:r>
                    </a:p>
                  </a:txBody>
                  <a:tcPr anchor="ctr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45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Time to Solution per Design</a:t>
                      </a:r>
                    </a:p>
                  </a:txBody>
                  <a:tcPr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87 </a:t>
                      </a:r>
                      <a:r>
                        <a:rPr lang="en-US" sz="2000" dirty="0" err="1" smtClean="0">
                          <a:latin typeface="Optima"/>
                          <a:cs typeface="Optima"/>
                        </a:rPr>
                        <a:t>mins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1 min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Time to Solution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(36 Designs)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52 hours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tima"/>
                          <a:cs typeface="Optima"/>
                        </a:rPr>
                        <a:t>7 min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Aladdin enables</a:t>
            </a:r>
            <a:r>
              <a:rPr lang="en-US" dirty="0"/>
              <a:t> </a:t>
            </a:r>
            <a:r>
              <a:rPr lang="en-US" dirty="0" smtClean="0"/>
              <a:t>pre-RTL simulation of accelerators with the rest of the </a:t>
            </a:r>
            <a:r>
              <a:rPr lang="en-US" dirty="0" err="1" smtClean="0"/>
              <a:t>SoC.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52969" y="1813427"/>
            <a:ext cx="6304580" cy="402298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1168" y="1969381"/>
            <a:ext cx="1122760" cy="3707518"/>
          </a:xfrm>
          <a:prstGeom prst="rect">
            <a:avLst/>
          </a:prstGeom>
          <a:solidFill>
            <a:srgbClr val="FFCC99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GPU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Shared Resources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62929" y="1969382"/>
            <a:ext cx="1106426" cy="3707516"/>
          </a:xfrm>
          <a:prstGeom prst="rect">
            <a:avLst/>
          </a:prstGeom>
          <a:solidFill>
            <a:srgbClr val="FFCCCC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tima"/>
                <a:cs typeface="Optima"/>
              </a:rPr>
              <a:t>Memory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Optima"/>
                <a:cs typeface="Optima"/>
              </a:rPr>
              <a:t>Interface</a:t>
            </a:r>
            <a:endParaRPr lang="en-US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4038" y="3760934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rgbClr val="FF6666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Sea of Fine-Grained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Accelerators</a:t>
            </a:r>
            <a:endParaRPr lang="en-US" sz="2400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0" name="Rectangle 29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Cores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Small Cores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41168" y="1969382"/>
            <a:ext cx="1122760" cy="3707518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GPGPU-</a:t>
            </a: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Sim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8" name="Rectangle 37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gem5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Optima"/>
                  <a:cs typeface="Optima"/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..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gem5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tima"/>
                  <a:cs typeface="Optima"/>
                </a:rPr>
                <a:t>…</a:t>
              </a:r>
              <a:endParaRPr lang="en-US" sz="20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Cacti/Orion2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62929" y="1969381"/>
            <a:ext cx="1106426" cy="3707516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tima"/>
                <a:cs typeface="Optima"/>
              </a:rPr>
              <a:t>DRAMSim2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14038" y="3760937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bg1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pic>
        <p:nvPicPr>
          <p:cNvPr id="19" name="Picture 18" descr="aladdi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46" y="4345215"/>
            <a:ext cx="3143471" cy="675469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40" grpId="0" animBg="1"/>
      <p:bldP spid="41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00810" y="1162515"/>
            <a:ext cx="2997496" cy="2046175"/>
            <a:chOff x="3037123" y="1963973"/>
            <a:chExt cx="3953919" cy="2699056"/>
          </a:xfrm>
        </p:grpSpPr>
        <p:sp>
          <p:nvSpPr>
            <p:cNvPr id="8" name="Rounded Rectangle 7"/>
            <p:cNvSpPr/>
            <p:nvPr/>
          </p:nvSpPr>
          <p:spPr>
            <a:xfrm>
              <a:off x="4864561" y="1963973"/>
              <a:ext cx="2126481" cy="2699056"/>
            </a:xfrm>
            <a:prstGeom prst="roundRect">
              <a:avLst>
                <a:gd name="adj" fmla="val 9383"/>
              </a:avLst>
            </a:prstGeom>
            <a:solidFill>
              <a:srgbClr val="FBE5D5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97745" y="4181691"/>
              <a:ext cx="1422270" cy="372118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911287" y="3714589"/>
              <a:ext cx="1422270" cy="372118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37123" y="2978799"/>
              <a:ext cx="1125831" cy="1107908"/>
            </a:xfrm>
            <a:prstGeom prst="roundRect">
              <a:avLst/>
            </a:prstGeom>
            <a:solidFill>
              <a:srgbClr val="FBE5D5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3757" y="3075618"/>
              <a:ext cx="985520" cy="55880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13757" y="3643425"/>
              <a:ext cx="985520" cy="335363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MEM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72847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0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42825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1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12804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2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082782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3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963209" y="3782704"/>
              <a:ext cx="622794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ARR 0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49755" y="3782704"/>
              <a:ext cx="613472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ARR 1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18260" y="4248702"/>
              <a:ext cx="641284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BUF 0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26850" y="4248702"/>
              <a:ext cx="631962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BUF 1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59967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4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2280" y="3286349"/>
              <a:ext cx="2007702" cy="2274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SPAD Interface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140771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518337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871320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248886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626452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627121" y="3513793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544680" y="3484971"/>
              <a:ext cx="0" cy="69672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17256" y="2032871"/>
              <a:ext cx="1694031" cy="94592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113757" y="4086707"/>
              <a:ext cx="1903204" cy="57632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095059" y="1797080"/>
            <a:ext cx="1646660" cy="1286758"/>
            <a:chOff x="1095059" y="1797080"/>
            <a:chExt cx="1646660" cy="1286758"/>
          </a:xfrm>
        </p:grpSpPr>
        <p:sp>
          <p:nvSpPr>
            <p:cNvPr id="38" name="Rounded Rectangle 37"/>
            <p:cNvSpPr/>
            <p:nvPr/>
          </p:nvSpPr>
          <p:spPr>
            <a:xfrm>
              <a:off x="1095059" y="1797080"/>
              <a:ext cx="747130" cy="423631"/>
            </a:xfrm>
            <a:prstGeom prst="roundRect">
              <a:avLst/>
            </a:prstGeom>
            <a:solidFill>
              <a:srgbClr val="99CCF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CPU 0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94589" y="1797080"/>
              <a:ext cx="747130" cy="423631"/>
            </a:xfrm>
            <a:prstGeom prst="roundRect">
              <a:avLst/>
            </a:prstGeom>
            <a:solidFill>
              <a:srgbClr val="99CCF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CPU 1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95059" y="2220505"/>
              <a:ext cx="747130" cy="254241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L1 $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994589" y="2228067"/>
              <a:ext cx="747130" cy="254241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L1 $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95059" y="2756255"/>
              <a:ext cx="1646660" cy="327583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L2 $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cxnSp>
          <p:nvCxnSpPr>
            <p:cNvPr id="45" name="Straight Arrow Connector 44"/>
            <p:cNvCxnSpPr>
              <a:stCxn id="40" idx="2"/>
            </p:cNvCxnSpPr>
            <p:nvPr/>
          </p:nvCxnSpPr>
          <p:spPr>
            <a:xfrm>
              <a:off x="1468624" y="2474746"/>
              <a:ext cx="0" cy="29703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2"/>
            </p:cNvCxnSpPr>
            <p:nvPr/>
          </p:nvCxnSpPr>
          <p:spPr>
            <a:xfrm flipH="1">
              <a:off x="2361659" y="2482308"/>
              <a:ext cx="6495" cy="29825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405636" y="2780558"/>
            <a:ext cx="6938358" cy="1137656"/>
            <a:chOff x="405636" y="2780558"/>
            <a:chExt cx="6938358" cy="1137656"/>
          </a:xfrm>
        </p:grpSpPr>
        <p:grpSp>
          <p:nvGrpSpPr>
            <p:cNvPr id="37" name="Group 36"/>
            <p:cNvGrpSpPr/>
            <p:nvPr/>
          </p:nvGrpSpPr>
          <p:grpSpPr>
            <a:xfrm>
              <a:off x="405636" y="3359756"/>
              <a:ext cx="6938358" cy="558458"/>
              <a:chOff x="405636" y="3359756"/>
              <a:chExt cx="6601969" cy="55845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32941" y="3449829"/>
                <a:ext cx="6095307" cy="3963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System Bus</a:t>
                </a:r>
                <a:endParaRPr lang="en-US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13075" y="3359756"/>
                <a:ext cx="394530" cy="558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5636" y="3359756"/>
                <a:ext cx="394530" cy="558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1921759" y="3067013"/>
              <a:ext cx="0" cy="38281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442780" y="2780558"/>
              <a:ext cx="0" cy="66927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134782" y="3846154"/>
            <a:ext cx="1489522" cy="1864530"/>
            <a:chOff x="1134782" y="3846154"/>
            <a:chExt cx="1489522" cy="1864530"/>
          </a:xfrm>
        </p:grpSpPr>
        <p:sp>
          <p:nvSpPr>
            <p:cNvPr id="59" name="Rounded Rectangle 58"/>
            <p:cNvSpPr/>
            <p:nvPr/>
          </p:nvSpPr>
          <p:spPr>
            <a:xfrm>
              <a:off x="1201199" y="5024599"/>
              <a:ext cx="1423105" cy="595018"/>
            </a:xfrm>
            <a:prstGeom prst="roundRect">
              <a:avLst>
                <a:gd name="adj" fmla="val 9099"/>
              </a:avLst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34783" y="4197638"/>
              <a:ext cx="936746" cy="327583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MC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134782" y="5115666"/>
              <a:ext cx="1423105" cy="595018"/>
            </a:xfrm>
            <a:prstGeom prst="roundRect">
              <a:avLst>
                <a:gd name="adj" fmla="val 9099"/>
              </a:avLst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DRAM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1605813" y="4525221"/>
              <a:ext cx="0" cy="49937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57" idx="0"/>
            </p:cNvCxnSpPr>
            <p:nvPr/>
          </p:nvCxnSpPr>
          <p:spPr>
            <a:xfrm>
              <a:off x="1598723" y="3846154"/>
              <a:ext cx="4433" cy="35148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2902848" y="3846154"/>
            <a:ext cx="2474350" cy="1578558"/>
            <a:chOff x="2902848" y="3846154"/>
            <a:chExt cx="2474350" cy="1578558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3327287" y="3846154"/>
              <a:ext cx="4433" cy="35148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2902848" y="4170617"/>
              <a:ext cx="2474350" cy="1254095"/>
              <a:chOff x="2902848" y="4170617"/>
              <a:chExt cx="2474350" cy="125409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902848" y="4170617"/>
                <a:ext cx="2474350" cy="1254095"/>
              </a:xfrm>
              <a:prstGeom prst="roundRect">
                <a:avLst>
                  <a:gd name="adj" fmla="val 9383"/>
                </a:avLst>
              </a:prstGeom>
              <a:solidFill>
                <a:srgbClr val="FECCCC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rot="5400000" flipH="1">
                <a:off x="5210893" y="4685341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 flipH="1">
                <a:off x="4886641" y="4856474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5400000" flipH="1">
                <a:off x="4905374" y="4496913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4" name="Folded Corner 73"/>
              <p:cNvSpPr/>
              <p:nvPr/>
            </p:nvSpPr>
            <p:spPr>
              <a:xfrm flipV="1">
                <a:off x="3111069" y="4613265"/>
                <a:ext cx="1009485" cy="450369"/>
              </a:xfrm>
              <a:prstGeom prst="foldedCorner">
                <a:avLst>
                  <a:gd name="adj" fmla="val 2666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olded Corner 72"/>
              <p:cNvSpPr/>
              <p:nvPr/>
            </p:nvSpPr>
            <p:spPr>
              <a:xfrm flipV="1">
                <a:off x="3069273" y="4574230"/>
                <a:ext cx="1009485" cy="450369"/>
              </a:xfrm>
              <a:prstGeom prst="foldedCorner">
                <a:avLst>
                  <a:gd name="adj" fmla="val 2666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olded Corner 65"/>
              <p:cNvSpPr/>
              <p:nvPr/>
            </p:nvSpPr>
            <p:spPr>
              <a:xfrm flipV="1">
                <a:off x="3031388" y="4546786"/>
                <a:ext cx="1009485" cy="450369"/>
              </a:xfrm>
              <a:prstGeom prst="foldedCorner">
                <a:avLst>
                  <a:gd name="adj" fmla="val 2666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138090" y="4568315"/>
                <a:ext cx="779781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dirty="0" smtClean="0">
                    <a:latin typeface="Optima"/>
                    <a:cs typeface="Optima"/>
                  </a:rPr>
                  <a:t>SRC ADDR</a:t>
                </a:r>
              </a:p>
              <a:p>
                <a:r>
                  <a:rPr lang="en-US" sz="900" dirty="0" smtClean="0">
                    <a:latin typeface="Optima"/>
                    <a:cs typeface="Optima"/>
                  </a:rPr>
                  <a:t>DEST ADDR</a:t>
                </a:r>
              </a:p>
              <a:p>
                <a:r>
                  <a:rPr lang="en-US" sz="900" dirty="0" smtClean="0">
                    <a:latin typeface="Optima"/>
                    <a:cs typeface="Optima"/>
                  </a:rPr>
                  <a:t>LENGTH</a:t>
                </a:r>
                <a:endParaRPr lang="en-US" sz="900" dirty="0">
                  <a:latin typeface="Optima"/>
                  <a:cs typeface="Optima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19474" y="4305722"/>
                <a:ext cx="140238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Transfer Descriptors</a:t>
                </a:r>
                <a:endParaRPr lang="en-US" sz="12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334563" y="4543686"/>
                <a:ext cx="574059" cy="18519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CHAN 0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334562" y="4902031"/>
                <a:ext cx="574059" cy="18519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CHAN 3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78" name="Elbow Connector 77"/>
              <p:cNvCxnSpPr>
                <a:stCxn id="74" idx="3"/>
                <a:endCxn id="71" idx="1"/>
              </p:cNvCxnSpPr>
              <p:nvPr/>
            </p:nvCxnSpPr>
            <p:spPr>
              <a:xfrm flipV="1">
                <a:off x="4120554" y="4636283"/>
                <a:ext cx="214009" cy="202166"/>
              </a:xfrm>
              <a:prstGeom prst="bentConnector3">
                <a:avLst/>
              </a:prstGeom>
              <a:ln w="19050" cmpd="sng">
                <a:solidFill>
                  <a:srgbClr val="000000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/>
              <p:nvPr/>
            </p:nvCxnSpPr>
            <p:spPr>
              <a:xfrm>
                <a:off x="4110828" y="4896767"/>
                <a:ext cx="223016" cy="94082"/>
              </a:xfrm>
              <a:prstGeom prst="bentConnector3">
                <a:avLst/>
              </a:prstGeom>
              <a:ln w="19050" cmpd="sng">
                <a:solidFill>
                  <a:srgbClr val="000000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rapezoid 81"/>
              <p:cNvSpPr/>
              <p:nvPr/>
            </p:nvSpPr>
            <p:spPr>
              <a:xfrm rot="5400000">
                <a:off x="4860331" y="4754830"/>
                <a:ext cx="471716" cy="145896"/>
              </a:xfrm>
              <a:prstGeom prst="trapezoid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331700" y="4170617"/>
                <a:ext cx="8554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Channel Selection</a:t>
                </a:r>
                <a:endParaRPr lang="en-US" sz="12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409635" y="5176997"/>
                <a:ext cx="14023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DMA</a:t>
                </a:r>
                <a:endParaRPr lang="en-US" sz="16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45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ken_motivation_timelin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386659"/>
            <a:ext cx="6769100" cy="290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is only a part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378" y="5575116"/>
            <a:ext cx="852421" cy="5510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 descr="broken_motivation_timeline-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386659"/>
            <a:ext cx="6769100" cy="2908300"/>
          </a:xfrm>
          <a:prstGeom prst="rect">
            <a:avLst/>
          </a:prstGeom>
        </p:spPr>
      </p:pic>
      <p:pic>
        <p:nvPicPr>
          <p:cNvPr id="10" name="Picture 9" descr="broken_motivation_timeline-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71" y="2386659"/>
            <a:ext cx="6921500" cy="2908300"/>
          </a:xfrm>
          <a:prstGeom prst="rect">
            <a:avLst/>
          </a:prstGeom>
        </p:spPr>
      </p:pic>
      <p:pic>
        <p:nvPicPr>
          <p:cNvPr id="11" name="Picture 10" descr="broken_motivation_timeline-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1" y="2386659"/>
            <a:ext cx="7366000" cy="2908300"/>
          </a:xfrm>
          <a:prstGeom prst="rect">
            <a:avLst/>
          </a:prstGeom>
        </p:spPr>
      </p:pic>
      <p:pic>
        <p:nvPicPr>
          <p:cNvPr id="12" name="Picture 11" descr="broken_motivation_timelin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1" y="2386659"/>
            <a:ext cx="7366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1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1" y="1476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CMOS Technology Scaling </a:t>
            </a:r>
            <a:endParaRPr lang="en-US" dirty="0"/>
          </a:p>
        </p:txBody>
      </p:sp>
      <p:grpSp>
        <p:nvGrpSpPr>
          <p:cNvPr id="17" name="Group 2"/>
          <p:cNvGrpSpPr>
            <a:grpSpLocks noChangeAspect="1"/>
          </p:cNvGrpSpPr>
          <p:nvPr/>
        </p:nvGrpSpPr>
        <p:grpSpPr bwMode="auto">
          <a:xfrm rot="21600000">
            <a:off x="930025" y="1123086"/>
            <a:ext cx="7118574" cy="5480585"/>
            <a:chOff x="-215901" y="-139700"/>
            <a:chExt cx="7658101" cy="5895145"/>
          </a:xfrm>
        </p:grpSpPr>
        <p:pic>
          <p:nvPicPr>
            <p:cNvPr id="18" name="Picture 3" descr="FallowPerio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2585"/>
            <a:stretch>
              <a:fillRect/>
            </a:stretch>
          </p:blipFill>
          <p:spPr bwMode="auto">
            <a:xfrm>
              <a:off x="-1" y="0"/>
              <a:ext cx="7226220" cy="53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01" y="-139700"/>
              <a:ext cx="7658101" cy="589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463035" y="2226893"/>
            <a:ext cx="2791423" cy="3223065"/>
            <a:chOff x="5930271" y="2408313"/>
            <a:chExt cx="2297526" cy="3223065"/>
          </a:xfrm>
        </p:grpSpPr>
        <p:sp>
          <p:nvSpPr>
            <p:cNvPr id="14" name="TextBox 13"/>
            <p:cNvSpPr txBox="1"/>
            <p:nvPr/>
          </p:nvSpPr>
          <p:spPr>
            <a:xfrm>
              <a:off x="6906473" y="3582515"/>
              <a:ext cx="13213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ptima"/>
                  <a:cs typeface="Optima"/>
                </a:rPr>
                <a:t>Technological</a:t>
              </a:r>
            </a:p>
            <a:p>
              <a:r>
                <a:rPr lang="en-US" dirty="0" smtClean="0">
                  <a:latin typeface="Optima"/>
                  <a:cs typeface="Optima"/>
                </a:rPr>
                <a:t>Fallow Period</a:t>
              </a:r>
            </a:p>
            <a:p>
              <a:endParaRPr lang="en-US" dirty="0">
                <a:latin typeface="Optima"/>
                <a:cs typeface="Optim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30271" y="2408313"/>
              <a:ext cx="976202" cy="322306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is only a part of the </a:t>
            </a:r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120" y="5379007"/>
            <a:ext cx="2103680" cy="7471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pic>
        <p:nvPicPr>
          <p:cNvPr id="6" name="Picture 5" descr="dma_compute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4" y="1539039"/>
            <a:ext cx="7937500" cy="45085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457200" y="63292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A41034"/>
                </a:solidFill>
                <a:latin typeface="Georgia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Accelerator-System Co-Design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00810" y="1162515"/>
            <a:ext cx="2997496" cy="2046175"/>
            <a:chOff x="3037123" y="1963973"/>
            <a:chExt cx="3953919" cy="2699056"/>
          </a:xfrm>
        </p:grpSpPr>
        <p:sp>
          <p:nvSpPr>
            <p:cNvPr id="8" name="Rounded Rectangle 7"/>
            <p:cNvSpPr/>
            <p:nvPr/>
          </p:nvSpPr>
          <p:spPr>
            <a:xfrm>
              <a:off x="4864561" y="1963973"/>
              <a:ext cx="2126481" cy="2699056"/>
            </a:xfrm>
            <a:prstGeom prst="roundRect">
              <a:avLst>
                <a:gd name="adj" fmla="val 9383"/>
              </a:avLst>
            </a:prstGeom>
            <a:solidFill>
              <a:srgbClr val="FBE5D5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97745" y="4181691"/>
              <a:ext cx="1422270" cy="372118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911287" y="3714589"/>
              <a:ext cx="1422270" cy="372118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37123" y="2978799"/>
              <a:ext cx="1125831" cy="1107908"/>
            </a:xfrm>
            <a:prstGeom prst="roundRect">
              <a:avLst/>
            </a:prstGeom>
            <a:solidFill>
              <a:srgbClr val="FBE5D5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3757" y="3075618"/>
              <a:ext cx="985520" cy="55880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ACC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13757" y="3643425"/>
              <a:ext cx="985520" cy="335363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MEM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72847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0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42825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1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12804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2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082782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3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963209" y="3782704"/>
              <a:ext cx="622794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ARR 0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49755" y="3782704"/>
              <a:ext cx="613472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ARR 1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18260" y="4248702"/>
              <a:ext cx="641284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BUF 0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26850" y="4248702"/>
              <a:ext cx="631962" cy="227444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Optima"/>
                  <a:cs typeface="Optima"/>
                </a:rPr>
                <a:t>BUF 1</a:t>
              </a:r>
              <a:endParaRPr lang="en-US" sz="12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59967" y="2098741"/>
              <a:ext cx="333951" cy="97314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Lane 4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2280" y="3286349"/>
              <a:ext cx="2007702" cy="2274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SPAD Interface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140771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518337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871320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248886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626452" y="3056731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627121" y="3513793"/>
              <a:ext cx="0" cy="22961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544680" y="3484971"/>
              <a:ext cx="0" cy="69672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17256" y="2032871"/>
              <a:ext cx="1694031" cy="94592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113757" y="4086707"/>
              <a:ext cx="1903204" cy="57632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095059" y="1797080"/>
            <a:ext cx="1646660" cy="1286758"/>
            <a:chOff x="1095059" y="1797080"/>
            <a:chExt cx="1646660" cy="1286758"/>
          </a:xfrm>
        </p:grpSpPr>
        <p:sp>
          <p:nvSpPr>
            <p:cNvPr id="38" name="Rounded Rectangle 37"/>
            <p:cNvSpPr/>
            <p:nvPr/>
          </p:nvSpPr>
          <p:spPr>
            <a:xfrm>
              <a:off x="1095059" y="1797080"/>
              <a:ext cx="747130" cy="423631"/>
            </a:xfrm>
            <a:prstGeom prst="roundRect">
              <a:avLst/>
            </a:prstGeom>
            <a:solidFill>
              <a:srgbClr val="99CCF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CPU 0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94589" y="1797080"/>
              <a:ext cx="747130" cy="423631"/>
            </a:xfrm>
            <a:prstGeom prst="roundRect">
              <a:avLst/>
            </a:prstGeom>
            <a:solidFill>
              <a:srgbClr val="99CCF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CPU 1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95059" y="2220505"/>
              <a:ext cx="747130" cy="254241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L1 $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994589" y="2228067"/>
              <a:ext cx="747130" cy="254241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L1 $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95059" y="2756255"/>
              <a:ext cx="1646660" cy="327583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L2 $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cxnSp>
          <p:nvCxnSpPr>
            <p:cNvPr id="45" name="Straight Arrow Connector 44"/>
            <p:cNvCxnSpPr>
              <a:stCxn id="40" idx="2"/>
            </p:cNvCxnSpPr>
            <p:nvPr/>
          </p:nvCxnSpPr>
          <p:spPr>
            <a:xfrm>
              <a:off x="1468624" y="2474746"/>
              <a:ext cx="0" cy="29703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2"/>
            </p:cNvCxnSpPr>
            <p:nvPr/>
          </p:nvCxnSpPr>
          <p:spPr>
            <a:xfrm flipH="1">
              <a:off x="2361659" y="2482308"/>
              <a:ext cx="6495" cy="29825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405636" y="2780558"/>
            <a:ext cx="6938358" cy="1137656"/>
            <a:chOff x="405636" y="2780558"/>
            <a:chExt cx="6938358" cy="1137656"/>
          </a:xfrm>
        </p:grpSpPr>
        <p:grpSp>
          <p:nvGrpSpPr>
            <p:cNvPr id="37" name="Group 36"/>
            <p:cNvGrpSpPr/>
            <p:nvPr/>
          </p:nvGrpSpPr>
          <p:grpSpPr>
            <a:xfrm>
              <a:off x="405636" y="3359756"/>
              <a:ext cx="6938358" cy="558458"/>
              <a:chOff x="405636" y="3359756"/>
              <a:chExt cx="6601969" cy="55845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32941" y="3449829"/>
                <a:ext cx="6095307" cy="3963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System Bus</a:t>
                </a:r>
                <a:endParaRPr lang="en-US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13075" y="3359756"/>
                <a:ext cx="394530" cy="558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5636" y="3359756"/>
                <a:ext cx="394530" cy="558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1921759" y="3067013"/>
              <a:ext cx="0" cy="38281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442780" y="2780558"/>
              <a:ext cx="0" cy="66927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134782" y="3846154"/>
            <a:ext cx="1489522" cy="1864530"/>
            <a:chOff x="1134782" y="3846154"/>
            <a:chExt cx="1489522" cy="1864530"/>
          </a:xfrm>
        </p:grpSpPr>
        <p:sp>
          <p:nvSpPr>
            <p:cNvPr id="59" name="Rounded Rectangle 58"/>
            <p:cNvSpPr/>
            <p:nvPr/>
          </p:nvSpPr>
          <p:spPr>
            <a:xfrm>
              <a:off x="1201199" y="5024599"/>
              <a:ext cx="1423105" cy="595018"/>
            </a:xfrm>
            <a:prstGeom prst="roundRect">
              <a:avLst>
                <a:gd name="adj" fmla="val 9099"/>
              </a:avLst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34783" y="4197638"/>
              <a:ext cx="936746" cy="327583"/>
            </a:xfrm>
            <a:prstGeom prst="roundRect">
              <a:avLst/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MC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134782" y="5115666"/>
              <a:ext cx="1423105" cy="595018"/>
            </a:xfrm>
            <a:prstGeom prst="roundRect">
              <a:avLst>
                <a:gd name="adj" fmla="val 9099"/>
              </a:avLst>
            </a:prstGeom>
            <a:solidFill>
              <a:srgbClr val="D3E9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DRAM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1605813" y="4525221"/>
              <a:ext cx="0" cy="49937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57" idx="0"/>
            </p:cNvCxnSpPr>
            <p:nvPr/>
          </p:nvCxnSpPr>
          <p:spPr>
            <a:xfrm>
              <a:off x="1598723" y="3846154"/>
              <a:ext cx="4433" cy="35148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2902848" y="3846154"/>
            <a:ext cx="2474350" cy="1578558"/>
            <a:chOff x="2902848" y="3846154"/>
            <a:chExt cx="2474350" cy="1578558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3327287" y="3846154"/>
              <a:ext cx="4433" cy="35148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2902848" y="4170617"/>
              <a:ext cx="2474350" cy="1254095"/>
              <a:chOff x="2902848" y="4170617"/>
              <a:chExt cx="2474350" cy="125409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902848" y="4170617"/>
                <a:ext cx="2474350" cy="1254095"/>
              </a:xfrm>
              <a:prstGeom prst="roundRect">
                <a:avLst>
                  <a:gd name="adj" fmla="val 9383"/>
                </a:avLst>
              </a:prstGeom>
              <a:solidFill>
                <a:srgbClr val="FECCCC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rot="5400000" flipH="1">
                <a:off x="5210893" y="4685341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 flipH="1">
                <a:off x="4886641" y="4856474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5400000" flipH="1">
                <a:off x="4905374" y="4496913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4" name="Folded Corner 73"/>
              <p:cNvSpPr/>
              <p:nvPr/>
            </p:nvSpPr>
            <p:spPr>
              <a:xfrm flipV="1">
                <a:off x="3111069" y="4613265"/>
                <a:ext cx="1009485" cy="450369"/>
              </a:xfrm>
              <a:prstGeom prst="foldedCorner">
                <a:avLst>
                  <a:gd name="adj" fmla="val 2666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olded Corner 72"/>
              <p:cNvSpPr/>
              <p:nvPr/>
            </p:nvSpPr>
            <p:spPr>
              <a:xfrm flipV="1">
                <a:off x="3069273" y="4574230"/>
                <a:ext cx="1009485" cy="450369"/>
              </a:xfrm>
              <a:prstGeom prst="foldedCorner">
                <a:avLst>
                  <a:gd name="adj" fmla="val 2666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olded Corner 65"/>
              <p:cNvSpPr/>
              <p:nvPr/>
            </p:nvSpPr>
            <p:spPr>
              <a:xfrm flipV="1">
                <a:off x="3031388" y="4546786"/>
                <a:ext cx="1009485" cy="450369"/>
              </a:xfrm>
              <a:prstGeom prst="foldedCorner">
                <a:avLst>
                  <a:gd name="adj" fmla="val 2666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138090" y="4568315"/>
                <a:ext cx="779781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dirty="0" smtClean="0">
                    <a:latin typeface="Optima"/>
                    <a:cs typeface="Optima"/>
                  </a:rPr>
                  <a:t>SRC ADDR</a:t>
                </a:r>
              </a:p>
              <a:p>
                <a:r>
                  <a:rPr lang="en-US" sz="900" dirty="0" smtClean="0">
                    <a:latin typeface="Optima"/>
                    <a:cs typeface="Optima"/>
                  </a:rPr>
                  <a:t>DEST ADDR</a:t>
                </a:r>
              </a:p>
              <a:p>
                <a:r>
                  <a:rPr lang="en-US" sz="900" dirty="0" smtClean="0">
                    <a:latin typeface="Optima"/>
                    <a:cs typeface="Optima"/>
                  </a:rPr>
                  <a:t>LENGTH</a:t>
                </a:r>
                <a:endParaRPr lang="en-US" sz="900" dirty="0">
                  <a:latin typeface="Optima"/>
                  <a:cs typeface="Optima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19474" y="4305722"/>
                <a:ext cx="140238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Transfer Descriptors</a:t>
                </a:r>
                <a:endParaRPr lang="en-US" sz="12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334563" y="4543686"/>
                <a:ext cx="574059" cy="18519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CHAN 0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334562" y="4902031"/>
                <a:ext cx="574059" cy="18519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CHAN 3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78" name="Elbow Connector 77"/>
              <p:cNvCxnSpPr>
                <a:stCxn id="74" idx="3"/>
                <a:endCxn id="71" idx="1"/>
              </p:cNvCxnSpPr>
              <p:nvPr/>
            </p:nvCxnSpPr>
            <p:spPr>
              <a:xfrm flipV="1">
                <a:off x="4120554" y="4636283"/>
                <a:ext cx="214009" cy="202166"/>
              </a:xfrm>
              <a:prstGeom prst="bentConnector3">
                <a:avLst/>
              </a:prstGeom>
              <a:ln w="19050" cmpd="sng">
                <a:solidFill>
                  <a:srgbClr val="000000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/>
              <p:nvPr/>
            </p:nvCxnSpPr>
            <p:spPr>
              <a:xfrm>
                <a:off x="4110828" y="4896767"/>
                <a:ext cx="223016" cy="94082"/>
              </a:xfrm>
              <a:prstGeom prst="bentConnector3">
                <a:avLst/>
              </a:prstGeom>
              <a:ln w="19050" cmpd="sng">
                <a:solidFill>
                  <a:srgbClr val="000000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rapezoid 81"/>
              <p:cNvSpPr/>
              <p:nvPr/>
            </p:nvSpPr>
            <p:spPr>
              <a:xfrm rot="5400000">
                <a:off x="4860331" y="4754830"/>
                <a:ext cx="471716" cy="145896"/>
              </a:xfrm>
              <a:prstGeom prst="trapezoid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331700" y="4170617"/>
                <a:ext cx="8554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Channel Selection</a:t>
                </a:r>
                <a:endParaRPr lang="en-US" sz="12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409635" y="5176997"/>
                <a:ext cx="14023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DMA</a:t>
                </a:r>
                <a:endParaRPr lang="en-US" sz="16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927174" y="3785343"/>
            <a:ext cx="2766994" cy="2046175"/>
            <a:chOff x="5927174" y="3785343"/>
            <a:chExt cx="2766994" cy="2046175"/>
          </a:xfrm>
        </p:grpSpPr>
        <p:grpSp>
          <p:nvGrpSpPr>
            <p:cNvPr id="89" name="Group 88"/>
            <p:cNvGrpSpPr/>
            <p:nvPr/>
          </p:nvGrpSpPr>
          <p:grpSpPr>
            <a:xfrm>
              <a:off x="5927174" y="3785343"/>
              <a:ext cx="2766994" cy="2046175"/>
              <a:chOff x="3037123" y="1963973"/>
              <a:chExt cx="3649870" cy="2699056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4864563" y="1963973"/>
                <a:ext cx="1822430" cy="2699056"/>
              </a:xfrm>
              <a:prstGeom prst="roundRect">
                <a:avLst>
                  <a:gd name="adj" fmla="val 9383"/>
                </a:avLst>
              </a:prstGeom>
              <a:solidFill>
                <a:srgbClr val="FBE5D5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3037123" y="2978799"/>
                <a:ext cx="1125831" cy="1107908"/>
              </a:xfrm>
              <a:prstGeom prst="roundRect">
                <a:avLst/>
              </a:prstGeom>
              <a:solidFill>
                <a:srgbClr val="FBE5D5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3113757" y="3075618"/>
                <a:ext cx="985520" cy="55880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ACC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113757" y="3643425"/>
                <a:ext cx="985520" cy="335363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MEM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4972847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0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342825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1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5712804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2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6082782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3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4940658" y="3835681"/>
                <a:ext cx="676714" cy="667959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TLB</a:t>
                </a:r>
                <a:endParaRPr lang="en-US" sz="12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5856662" y="3841766"/>
                <a:ext cx="747163" cy="661874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Cache</a:t>
                </a:r>
                <a:endParaRPr lang="en-US" sz="12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902280" y="3286349"/>
                <a:ext cx="1662277" cy="26777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Cache Interface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>
                <a:off x="5140771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5518337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5871320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248886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1" idx="0"/>
              </p:cNvCxnSpPr>
              <p:nvPr/>
            </p:nvCxnSpPr>
            <p:spPr>
              <a:xfrm>
                <a:off x="5279015" y="3562443"/>
                <a:ext cx="0" cy="27323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03" idx="0"/>
              </p:cNvCxnSpPr>
              <p:nvPr/>
            </p:nvCxnSpPr>
            <p:spPr>
              <a:xfrm>
                <a:off x="6230244" y="3554124"/>
                <a:ext cx="0" cy="287641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3217256" y="2032871"/>
                <a:ext cx="1694031" cy="945928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3113757" y="4086707"/>
                <a:ext cx="1903204" cy="57632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Arrow Connector 114"/>
            <p:cNvCxnSpPr/>
            <p:nvPr/>
          </p:nvCxnSpPr>
          <p:spPr>
            <a:xfrm>
              <a:off x="6282435" y="3855950"/>
              <a:ext cx="0" cy="66927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03" idx="1"/>
              <a:endCxn id="101" idx="3"/>
            </p:cNvCxnSpPr>
            <p:nvPr/>
          </p:nvCxnSpPr>
          <p:spPr>
            <a:xfrm flipH="1" flipV="1">
              <a:off x="7883280" y="5457492"/>
              <a:ext cx="181408" cy="230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70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em5-Aladdin: An SoC Simulator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42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847835" y="1635832"/>
            <a:ext cx="7123985" cy="4150274"/>
            <a:chOff x="405636" y="1261147"/>
            <a:chExt cx="8288532" cy="4669003"/>
          </a:xfrm>
        </p:grpSpPr>
        <p:grpSp>
          <p:nvGrpSpPr>
            <p:cNvPr id="113" name="Group 112"/>
            <p:cNvGrpSpPr/>
            <p:nvPr/>
          </p:nvGrpSpPr>
          <p:grpSpPr>
            <a:xfrm>
              <a:off x="4000810" y="1261147"/>
              <a:ext cx="2997496" cy="2046175"/>
              <a:chOff x="3037123" y="1963973"/>
              <a:chExt cx="3953919" cy="2699056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4864561" y="1963973"/>
                <a:ext cx="2126481" cy="2699056"/>
              </a:xfrm>
              <a:prstGeom prst="roundRect">
                <a:avLst>
                  <a:gd name="adj" fmla="val 9383"/>
                </a:avLst>
              </a:prstGeom>
              <a:solidFill>
                <a:srgbClr val="FBE5D5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5497745" y="4181691"/>
                <a:ext cx="1422270" cy="372118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4911287" y="3714589"/>
                <a:ext cx="1422270" cy="372118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3037123" y="2978799"/>
                <a:ext cx="1125831" cy="1107908"/>
              </a:xfrm>
              <a:prstGeom prst="roundRect">
                <a:avLst/>
              </a:prstGeom>
              <a:solidFill>
                <a:srgbClr val="FBE5D5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3113757" y="3075618"/>
                <a:ext cx="985520" cy="55880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ACC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3113757" y="3643425"/>
                <a:ext cx="985520" cy="335363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MEM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4972847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0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5342825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1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5712804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2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6082782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3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963209" y="3782704"/>
                <a:ext cx="622794" cy="227444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ARR 0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5649755" y="3782704"/>
                <a:ext cx="613472" cy="227444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ARR 1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5518260" y="4248702"/>
                <a:ext cx="641284" cy="227444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BUF 0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226850" y="4248702"/>
                <a:ext cx="631962" cy="227444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BUF 1</a:t>
                </a:r>
                <a:endParaRPr lang="en-US" sz="10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6459967" y="2098741"/>
                <a:ext cx="333951" cy="973140"/>
              </a:xfrm>
              <a:prstGeom prst="roundRect">
                <a:avLst/>
              </a:prstGeom>
              <a:solidFill>
                <a:srgbClr val="EA646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Lane 4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4902280" y="3286349"/>
                <a:ext cx="2007702" cy="2274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SPAD Interface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>
                <a:off x="5140771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5518337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5871320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6248886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6626452" y="3056731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5627121" y="3513793"/>
                <a:ext cx="0" cy="22961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6544680" y="3484971"/>
                <a:ext cx="0" cy="69672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flipV="1">
                <a:off x="3217256" y="2032871"/>
                <a:ext cx="1694031" cy="945928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3113757" y="4086707"/>
                <a:ext cx="1903204" cy="57632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1095059" y="1895712"/>
              <a:ext cx="1646660" cy="1286758"/>
              <a:chOff x="1095059" y="1797080"/>
              <a:chExt cx="1646660" cy="1286758"/>
            </a:xfrm>
          </p:grpSpPr>
          <p:sp>
            <p:nvSpPr>
              <p:cNvPr id="140" name="Rounded Rectangle 139"/>
              <p:cNvSpPr/>
              <p:nvPr/>
            </p:nvSpPr>
            <p:spPr>
              <a:xfrm>
                <a:off x="1095059" y="1797080"/>
                <a:ext cx="747130" cy="423631"/>
              </a:xfrm>
              <a:prstGeom prst="roundRect">
                <a:avLst/>
              </a:prstGeom>
              <a:solidFill>
                <a:srgbClr val="99CCF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CPU 0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1994589" y="1797080"/>
                <a:ext cx="747130" cy="423631"/>
              </a:xfrm>
              <a:prstGeom prst="roundRect">
                <a:avLst/>
              </a:prstGeom>
              <a:solidFill>
                <a:srgbClr val="99CCF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CPU 1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1095059" y="2220505"/>
                <a:ext cx="747130" cy="254241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L1 $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1994589" y="2228067"/>
                <a:ext cx="747130" cy="254241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L1 $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1095059" y="2756255"/>
                <a:ext cx="1646660" cy="327583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L2 $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145" name="Straight Arrow Connector 144"/>
              <p:cNvCxnSpPr>
                <a:stCxn id="142" idx="2"/>
              </p:cNvCxnSpPr>
              <p:nvPr/>
            </p:nvCxnSpPr>
            <p:spPr>
              <a:xfrm>
                <a:off x="1468624" y="2474746"/>
                <a:ext cx="0" cy="29703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43" idx="2"/>
              </p:cNvCxnSpPr>
              <p:nvPr/>
            </p:nvCxnSpPr>
            <p:spPr>
              <a:xfrm flipH="1">
                <a:off x="2361659" y="2482308"/>
                <a:ext cx="6495" cy="29825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405636" y="2879190"/>
              <a:ext cx="6938358" cy="1137656"/>
              <a:chOff x="405636" y="2780558"/>
              <a:chExt cx="6938358" cy="1137656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405636" y="3359756"/>
                <a:ext cx="6938358" cy="558458"/>
                <a:chOff x="405636" y="3359756"/>
                <a:chExt cx="6601969" cy="558458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632941" y="3449829"/>
                  <a:ext cx="6095307" cy="396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  <a:latin typeface="Optima"/>
                      <a:cs typeface="Optima"/>
                    </a:rPr>
                    <a:t>System Bus</a:t>
                  </a:r>
                  <a:endParaRPr lang="en-US" dirty="0">
                    <a:solidFill>
                      <a:srgbClr val="000000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6613075" y="3359756"/>
                  <a:ext cx="394530" cy="5584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405636" y="3359756"/>
                  <a:ext cx="394530" cy="5584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Optima"/>
                    <a:cs typeface="Optima"/>
                  </a:endParaRPr>
                </a:p>
              </p:txBody>
            </p:sp>
          </p:grpSp>
          <p:cxnSp>
            <p:nvCxnSpPr>
              <p:cNvPr id="149" name="Straight Arrow Connector 148"/>
              <p:cNvCxnSpPr/>
              <p:nvPr/>
            </p:nvCxnSpPr>
            <p:spPr>
              <a:xfrm>
                <a:off x="1921759" y="3067013"/>
                <a:ext cx="0" cy="382816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>
                <a:off x="4442780" y="2780558"/>
                <a:ext cx="0" cy="669271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1134782" y="3944786"/>
              <a:ext cx="1489522" cy="1864530"/>
              <a:chOff x="1134782" y="3846154"/>
              <a:chExt cx="1489522" cy="1864530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1201199" y="5024599"/>
                <a:ext cx="1423105" cy="595018"/>
              </a:xfrm>
              <a:prstGeom prst="roundRect">
                <a:avLst>
                  <a:gd name="adj" fmla="val 9099"/>
                </a:avLst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1134783" y="4197638"/>
                <a:ext cx="936746" cy="327583"/>
              </a:xfrm>
              <a:prstGeom prst="roundRect">
                <a:avLst/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MC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134782" y="5115666"/>
                <a:ext cx="1423105" cy="595018"/>
              </a:xfrm>
              <a:prstGeom prst="roundRect">
                <a:avLst>
                  <a:gd name="adj" fmla="val 9099"/>
                </a:avLst>
              </a:prstGeom>
              <a:solidFill>
                <a:srgbClr val="D3E9F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Optima"/>
                    <a:cs typeface="Optima"/>
                  </a:rPr>
                  <a:t>DRAM</a:t>
                </a:r>
                <a:endParaRPr lang="en-US" sz="1400" dirty="0">
                  <a:solidFill>
                    <a:schemeClr val="tx1"/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158" name="Straight Arrow Connector 157"/>
              <p:cNvCxnSpPr/>
              <p:nvPr/>
            </p:nvCxnSpPr>
            <p:spPr>
              <a:xfrm>
                <a:off x="1605813" y="4525221"/>
                <a:ext cx="0" cy="499378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endCxn id="156" idx="0"/>
              </p:cNvCxnSpPr>
              <p:nvPr/>
            </p:nvCxnSpPr>
            <p:spPr>
              <a:xfrm>
                <a:off x="1598723" y="3846154"/>
                <a:ext cx="4433" cy="351484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2902848" y="3944786"/>
              <a:ext cx="2474350" cy="1578558"/>
              <a:chOff x="2902848" y="3846154"/>
              <a:chExt cx="2474350" cy="1578558"/>
            </a:xfrm>
          </p:grpSpPr>
          <p:cxnSp>
            <p:nvCxnSpPr>
              <p:cNvPr id="161" name="Straight Arrow Connector 160"/>
              <p:cNvCxnSpPr/>
              <p:nvPr/>
            </p:nvCxnSpPr>
            <p:spPr>
              <a:xfrm>
                <a:off x="3327287" y="3846154"/>
                <a:ext cx="4433" cy="351484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62" name="Group 161"/>
              <p:cNvGrpSpPr/>
              <p:nvPr/>
            </p:nvGrpSpPr>
            <p:grpSpPr>
              <a:xfrm>
                <a:off x="2902848" y="4170617"/>
                <a:ext cx="2474350" cy="1254095"/>
                <a:chOff x="2902848" y="4170617"/>
                <a:chExt cx="2474350" cy="1254095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2902848" y="4170617"/>
                  <a:ext cx="2474350" cy="1254095"/>
                </a:xfrm>
                <a:prstGeom prst="roundRect">
                  <a:avLst>
                    <a:gd name="adj" fmla="val 9383"/>
                  </a:avLst>
                </a:prstGeom>
                <a:solidFill>
                  <a:srgbClr val="FECCCC"/>
                </a:solidFill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cxnSp>
              <p:nvCxnSpPr>
                <p:cNvPr id="164" name="Straight Arrow Connector 163"/>
                <p:cNvCxnSpPr/>
                <p:nvPr/>
              </p:nvCxnSpPr>
              <p:spPr>
                <a:xfrm rot="5400000" flipH="1">
                  <a:off x="5210893" y="4685341"/>
                  <a:ext cx="6495" cy="298250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rot="5400000" flipH="1">
                  <a:off x="4886641" y="4856474"/>
                  <a:ext cx="6495" cy="298250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/>
                <p:nvPr/>
              </p:nvCxnSpPr>
              <p:spPr>
                <a:xfrm rot="5400000" flipH="1">
                  <a:off x="4905374" y="4496913"/>
                  <a:ext cx="6495" cy="298250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67" name="Folded Corner 166"/>
                <p:cNvSpPr/>
                <p:nvPr/>
              </p:nvSpPr>
              <p:spPr>
                <a:xfrm flipV="1">
                  <a:off x="3111069" y="4613265"/>
                  <a:ext cx="1009485" cy="450369"/>
                </a:xfrm>
                <a:prstGeom prst="foldedCorner">
                  <a:avLst>
                    <a:gd name="adj" fmla="val 26666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olded Corner 167"/>
                <p:cNvSpPr/>
                <p:nvPr/>
              </p:nvSpPr>
              <p:spPr>
                <a:xfrm flipV="1">
                  <a:off x="3069273" y="4574230"/>
                  <a:ext cx="1009485" cy="450369"/>
                </a:xfrm>
                <a:prstGeom prst="foldedCorner">
                  <a:avLst>
                    <a:gd name="adj" fmla="val 26666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olded Corner 168"/>
                <p:cNvSpPr/>
                <p:nvPr/>
              </p:nvSpPr>
              <p:spPr>
                <a:xfrm flipV="1">
                  <a:off x="3031388" y="4546786"/>
                  <a:ext cx="1009485" cy="450369"/>
                </a:xfrm>
                <a:prstGeom prst="foldedCorner">
                  <a:avLst>
                    <a:gd name="adj" fmla="val 26666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138090" y="4568315"/>
                  <a:ext cx="779781" cy="415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00" dirty="0" smtClean="0">
                      <a:latin typeface="Optima"/>
                      <a:cs typeface="Optima"/>
                    </a:rPr>
                    <a:t>SRC ADDR</a:t>
                  </a:r>
                </a:p>
                <a:p>
                  <a:r>
                    <a:rPr lang="en-US" sz="900" dirty="0" smtClean="0">
                      <a:latin typeface="Optima"/>
                      <a:cs typeface="Optima"/>
                    </a:rPr>
                    <a:t>DEST ADDR</a:t>
                  </a:r>
                </a:p>
                <a:p>
                  <a:r>
                    <a:rPr lang="en-US" sz="900" dirty="0" smtClean="0">
                      <a:latin typeface="Optima"/>
                      <a:cs typeface="Optima"/>
                    </a:rPr>
                    <a:t>LENGTH</a:t>
                  </a:r>
                  <a:endParaRPr lang="en-US" sz="900" dirty="0">
                    <a:latin typeface="Optima"/>
                    <a:cs typeface="Optima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2919474" y="4305722"/>
                  <a:ext cx="1402386" cy="1731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000000"/>
                      </a:solidFill>
                      <a:latin typeface="Optima"/>
                      <a:cs typeface="Optima"/>
                    </a:rPr>
                    <a:t>Transfer Descriptors</a:t>
                  </a:r>
                  <a:endParaRPr lang="en-US" sz="1000" dirty="0">
                    <a:solidFill>
                      <a:srgbClr val="000000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72" name="Rounded Rectangle 171"/>
                <p:cNvSpPr/>
                <p:nvPr/>
              </p:nvSpPr>
              <p:spPr>
                <a:xfrm>
                  <a:off x="4334563" y="4543686"/>
                  <a:ext cx="574059" cy="185194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CHAN 0</a:t>
                  </a:r>
                  <a:endParaRPr lang="en-US" sz="10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73" name="Rounded Rectangle 172"/>
                <p:cNvSpPr/>
                <p:nvPr/>
              </p:nvSpPr>
              <p:spPr>
                <a:xfrm>
                  <a:off x="4334562" y="4902031"/>
                  <a:ext cx="574059" cy="185194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CHAN 3</a:t>
                  </a:r>
                  <a:endParaRPr lang="en-US" sz="10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cxnSp>
              <p:nvCxnSpPr>
                <p:cNvPr id="174" name="Elbow Connector 173"/>
                <p:cNvCxnSpPr>
                  <a:stCxn id="167" idx="3"/>
                  <a:endCxn id="172" idx="1"/>
                </p:cNvCxnSpPr>
                <p:nvPr/>
              </p:nvCxnSpPr>
              <p:spPr>
                <a:xfrm flipV="1">
                  <a:off x="4120554" y="4636283"/>
                  <a:ext cx="214009" cy="202166"/>
                </a:xfrm>
                <a:prstGeom prst="bentConnector3">
                  <a:avLst/>
                </a:prstGeom>
                <a:ln w="19050" cmpd="sng">
                  <a:solidFill>
                    <a:srgbClr val="000000"/>
                  </a:solidFill>
                  <a:tailEnd type="arrow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Elbow Connector 174"/>
                <p:cNvCxnSpPr/>
                <p:nvPr/>
              </p:nvCxnSpPr>
              <p:spPr>
                <a:xfrm>
                  <a:off x="4110828" y="4896767"/>
                  <a:ext cx="223016" cy="94082"/>
                </a:xfrm>
                <a:prstGeom prst="bentConnector3">
                  <a:avLst/>
                </a:prstGeom>
                <a:ln w="19050" cmpd="sng">
                  <a:solidFill>
                    <a:srgbClr val="000000"/>
                  </a:solidFill>
                  <a:tailEnd type="arrow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Trapezoid 175"/>
                <p:cNvSpPr/>
                <p:nvPr/>
              </p:nvSpPr>
              <p:spPr>
                <a:xfrm rot="5400000">
                  <a:off x="4860331" y="4754830"/>
                  <a:ext cx="471716" cy="145896"/>
                </a:xfrm>
                <a:prstGeom prst="trapezoid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331700" y="4170617"/>
                  <a:ext cx="855451" cy="3462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000000"/>
                      </a:solidFill>
                      <a:latin typeface="Optima"/>
                      <a:cs typeface="Optima"/>
                    </a:rPr>
                    <a:t>Channel Selection</a:t>
                  </a:r>
                  <a:endParaRPr lang="en-US" sz="1000" dirty="0">
                    <a:solidFill>
                      <a:srgbClr val="000000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3409635" y="5176997"/>
                  <a:ext cx="1402386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  <a:latin typeface="Optima"/>
                      <a:cs typeface="Optima"/>
                    </a:rPr>
                    <a:t>DMA</a:t>
                  </a:r>
                  <a:endParaRPr lang="en-US" sz="1600" dirty="0">
                    <a:solidFill>
                      <a:srgbClr val="000000"/>
                    </a:solidFill>
                    <a:latin typeface="Optima"/>
                    <a:cs typeface="Optima"/>
                  </a:endParaRPr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5927174" y="3883975"/>
              <a:ext cx="2766994" cy="2046175"/>
              <a:chOff x="5927174" y="3785343"/>
              <a:chExt cx="2766994" cy="2046175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5927174" y="3785343"/>
                <a:ext cx="2766994" cy="2046175"/>
                <a:chOff x="3037123" y="1963973"/>
                <a:chExt cx="3649870" cy="2699056"/>
              </a:xfrm>
            </p:grpSpPr>
            <p:sp>
              <p:nvSpPr>
                <p:cNvPr id="183" name="Rounded Rectangle 182"/>
                <p:cNvSpPr/>
                <p:nvPr/>
              </p:nvSpPr>
              <p:spPr>
                <a:xfrm>
                  <a:off x="4864563" y="1963973"/>
                  <a:ext cx="1822430" cy="2699056"/>
                </a:xfrm>
                <a:prstGeom prst="roundRect">
                  <a:avLst>
                    <a:gd name="adj" fmla="val 9383"/>
                  </a:avLst>
                </a:prstGeom>
                <a:solidFill>
                  <a:srgbClr val="FBE5D5"/>
                </a:solidFill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84" name="Rounded Rectangle 183"/>
                <p:cNvSpPr/>
                <p:nvPr/>
              </p:nvSpPr>
              <p:spPr>
                <a:xfrm>
                  <a:off x="3037123" y="2978799"/>
                  <a:ext cx="1125831" cy="1107908"/>
                </a:xfrm>
                <a:prstGeom prst="roundRect">
                  <a:avLst/>
                </a:prstGeom>
                <a:solidFill>
                  <a:srgbClr val="FBE5D5"/>
                </a:solidFill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85" name="Rounded Rectangle 184"/>
                <p:cNvSpPr/>
                <p:nvPr/>
              </p:nvSpPr>
              <p:spPr>
                <a:xfrm>
                  <a:off x="3113757" y="3075618"/>
                  <a:ext cx="985520" cy="558800"/>
                </a:xfrm>
                <a:prstGeom prst="roundRect">
                  <a:avLst/>
                </a:prstGeom>
                <a:solidFill>
                  <a:srgbClr val="EA646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ACC</a:t>
                  </a:r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86" name="Rounded Rectangle 185"/>
                <p:cNvSpPr/>
                <p:nvPr/>
              </p:nvSpPr>
              <p:spPr>
                <a:xfrm>
                  <a:off x="3113757" y="3643425"/>
                  <a:ext cx="985520" cy="335363"/>
                </a:xfrm>
                <a:prstGeom prst="roundRect">
                  <a:avLst/>
                </a:prstGeom>
                <a:solidFill>
                  <a:srgbClr val="D3E9F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MEM</a:t>
                  </a:r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87" name="Rounded Rectangle 186"/>
                <p:cNvSpPr/>
                <p:nvPr/>
              </p:nvSpPr>
              <p:spPr>
                <a:xfrm>
                  <a:off x="4972847" y="2098741"/>
                  <a:ext cx="333951" cy="973140"/>
                </a:xfrm>
                <a:prstGeom prst="roundRect">
                  <a:avLst/>
                </a:prstGeom>
                <a:solidFill>
                  <a:srgbClr val="EA646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Lane 0</a:t>
                  </a:r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88" name="Rounded Rectangle 187"/>
                <p:cNvSpPr/>
                <p:nvPr/>
              </p:nvSpPr>
              <p:spPr>
                <a:xfrm>
                  <a:off x="5342825" y="2098741"/>
                  <a:ext cx="333951" cy="973140"/>
                </a:xfrm>
                <a:prstGeom prst="roundRect">
                  <a:avLst/>
                </a:prstGeom>
                <a:solidFill>
                  <a:srgbClr val="EA646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Lane 1</a:t>
                  </a:r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89" name="Rounded Rectangle 188"/>
                <p:cNvSpPr/>
                <p:nvPr/>
              </p:nvSpPr>
              <p:spPr>
                <a:xfrm>
                  <a:off x="5712804" y="2098741"/>
                  <a:ext cx="333951" cy="973140"/>
                </a:xfrm>
                <a:prstGeom prst="roundRect">
                  <a:avLst/>
                </a:prstGeom>
                <a:solidFill>
                  <a:srgbClr val="EA646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Lane 2</a:t>
                  </a:r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6082782" y="2098741"/>
                  <a:ext cx="333951" cy="973140"/>
                </a:xfrm>
                <a:prstGeom prst="roundRect">
                  <a:avLst/>
                </a:prstGeom>
                <a:solidFill>
                  <a:srgbClr val="EA646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Lane 3</a:t>
                  </a:r>
                  <a:endParaRPr lang="en-US" sz="14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91" name="Rounded Rectangle 190"/>
                <p:cNvSpPr/>
                <p:nvPr/>
              </p:nvSpPr>
              <p:spPr>
                <a:xfrm>
                  <a:off x="4940658" y="3835681"/>
                  <a:ext cx="676714" cy="667959"/>
                </a:xfrm>
                <a:prstGeom prst="roundRect">
                  <a:avLst/>
                </a:prstGeom>
                <a:solidFill>
                  <a:srgbClr val="D3E9F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TLB</a:t>
                  </a:r>
                  <a:endParaRPr lang="en-US" sz="12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92" name="Rounded Rectangle 191"/>
                <p:cNvSpPr/>
                <p:nvPr/>
              </p:nvSpPr>
              <p:spPr>
                <a:xfrm>
                  <a:off x="5856662" y="3841766"/>
                  <a:ext cx="747163" cy="661874"/>
                </a:xfrm>
                <a:prstGeom prst="roundRect">
                  <a:avLst/>
                </a:prstGeom>
                <a:solidFill>
                  <a:srgbClr val="D3E9F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Cache</a:t>
                  </a:r>
                  <a:endParaRPr lang="en-US" sz="12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sp>
              <p:nvSpPr>
                <p:cNvPr id="193" name="Rounded Rectangle 192"/>
                <p:cNvSpPr/>
                <p:nvPr/>
              </p:nvSpPr>
              <p:spPr>
                <a:xfrm>
                  <a:off x="4902280" y="3286349"/>
                  <a:ext cx="1662277" cy="26777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  <a:latin typeface="Optima"/>
                      <a:cs typeface="Optima"/>
                    </a:rPr>
                    <a:t>Cache Interface</a:t>
                  </a:r>
                  <a:endParaRPr lang="en-US" sz="1200" dirty="0">
                    <a:solidFill>
                      <a:schemeClr val="tx1"/>
                    </a:solidFill>
                    <a:latin typeface="Optima"/>
                    <a:cs typeface="Optima"/>
                  </a:endParaRPr>
                </a:p>
              </p:txBody>
            </p:sp>
            <p:cxnSp>
              <p:nvCxnSpPr>
                <p:cNvPr id="194" name="Straight Arrow Connector 193"/>
                <p:cNvCxnSpPr/>
                <p:nvPr/>
              </p:nvCxnSpPr>
              <p:spPr>
                <a:xfrm>
                  <a:off x="5140771" y="3056731"/>
                  <a:ext cx="0" cy="229618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/>
                <p:nvPr/>
              </p:nvCxnSpPr>
              <p:spPr>
                <a:xfrm>
                  <a:off x="5518337" y="3056731"/>
                  <a:ext cx="0" cy="229618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/>
                <p:nvPr/>
              </p:nvCxnSpPr>
              <p:spPr>
                <a:xfrm>
                  <a:off x="5871320" y="3056731"/>
                  <a:ext cx="0" cy="229618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/>
                <p:nvPr/>
              </p:nvCxnSpPr>
              <p:spPr>
                <a:xfrm>
                  <a:off x="6248886" y="3056731"/>
                  <a:ext cx="0" cy="229618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endCxn id="191" idx="0"/>
                </p:cNvCxnSpPr>
                <p:nvPr/>
              </p:nvCxnSpPr>
              <p:spPr>
                <a:xfrm>
                  <a:off x="5279015" y="3562443"/>
                  <a:ext cx="0" cy="273238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endCxn id="192" idx="0"/>
                </p:cNvCxnSpPr>
                <p:nvPr/>
              </p:nvCxnSpPr>
              <p:spPr>
                <a:xfrm>
                  <a:off x="6230244" y="3554124"/>
                  <a:ext cx="0" cy="287641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arrow" w="sm" len="sm"/>
                  <a:tailEnd type="arrow" w="sm" len="sm"/>
                </a:ln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/>
                <p:cNvCxnSpPr/>
                <p:nvPr/>
              </p:nvCxnSpPr>
              <p:spPr>
                <a:xfrm flipV="1">
                  <a:off x="3217256" y="2032871"/>
                  <a:ext cx="1694031" cy="94592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/>
                <p:cNvCxnSpPr/>
                <p:nvPr/>
              </p:nvCxnSpPr>
              <p:spPr>
                <a:xfrm>
                  <a:off x="3113757" y="4086707"/>
                  <a:ext cx="1903204" cy="57632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1" name="Straight Arrow Connector 180"/>
              <p:cNvCxnSpPr/>
              <p:nvPr/>
            </p:nvCxnSpPr>
            <p:spPr>
              <a:xfrm>
                <a:off x="6282435" y="3855950"/>
                <a:ext cx="0" cy="669271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92" idx="1"/>
                <a:endCxn id="191" idx="3"/>
              </p:cNvCxnSpPr>
              <p:nvPr/>
            </p:nvCxnSpPr>
            <p:spPr>
              <a:xfrm flipH="1" flipV="1">
                <a:off x="7883280" y="5457492"/>
                <a:ext cx="181408" cy="2306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106"/>
          <p:cNvSpPr/>
          <p:nvPr/>
        </p:nvSpPr>
        <p:spPr>
          <a:xfrm>
            <a:off x="5530065" y="3887823"/>
            <a:ext cx="2569462" cy="2094301"/>
          </a:xfrm>
          <a:prstGeom prst="rect">
            <a:avLst/>
          </a:prstGeom>
          <a:noFill/>
          <a:ln w="19050" cmpd="sng">
            <a:solidFill>
              <a:srgbClr val="981117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3865286" y="1435848"/>
            <a:ext cx="2808189" cy="2315898"/>
          </a:xfrm>
          <a:prstGeom prst="rect">
            <a:avLst/>
          </a:prstGeom>
          <a:noFill/>
          <a:ln w="19050" cmpd="sng">
            <a:solidFill>
              <a:srgbClr val="981117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>
          <a:xfrm>
            <a:off x="3319508" y="2872027"/>
            <a:ext cx="1849454" cy="297015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em5-Aladdin Validation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43</a:t>
            </a:fld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94529" y="2616917"/>
            <a:ext cx="110914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Application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84340" y="1727539"/>
            <a:ext cx="3127149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tima"/>
                <a:cs typeface="Optima"/>
              </a:rPr>
              <a:t>g</a:t>
            </a:r>
            <a:r>
              <a:rPr lang="en-US" sz="1400" dirty="0" smtClean="0">
                <a:latin typeface="Optima"/>
                <a:cs typeface="Optima"/>
              </a:rPr>
              <a:t>em5-Aladdin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116" name="Elbow Connector 115"/>
          <p:cNvCxnSpPr/>
          <p:nvPr/>
        </p:nvCxnSpPr>
        <p:spPr>
          <a:xfrm rot="5400000" flipH="1" flipV="1">
            <a:off x="1325922" y="2058500"/>
            <a:ext cx="581602" cy="535234"/>
          </a:xfrm>
          <a:prstGeom prst="bentConnector3">
            <a:avLst>
              <a:gd name="adj1" fmla="val 100389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15" idx="3"/>
            <a:endCxn id="139" idx="0"/>
          </p:cNvCxnSpPr>
          <p:nvPr/>
        </p:nvCxnSpPr>
        <p:spPr>
          <a:xfrm>
            <a:off x="5011489" y="1881428"/>
            <a:ext cx="3213803" cy="565446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37" idx="0"/>
          </p:cNvCxnSpPr>
          <p:nvPr/>
        </p:nvCxnSpPr>
        <p:spPr>
          <a:xfrm>
            <a:off x="5892500" y="1878478"/>
            <a:ext cx="0" cy="57874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618008" y="4643599"/>
            <a:ext cx="910583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 smtClean="0">
                <a:latin typeface="Optima"/>
                <a:cs typeface="Optima"/>
              </a:rPr>
              <a:t>Vivado</a:t>
            </a:r>
            <a:r>
              <a:rPr lang="en-US" sz="140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sz="1400" dirty="0" smtClean="0">
                <a:latin typeface="Optima"/>
                <a:cs typeface="Optima"/>
              </a:rPr>
              <a:t>HLS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124" name="Elbow Connector 123"/>
          <p:cNvCxnSpPr>
            <a:stCxn id="164" idx="3"/>
            <a:endCxn id="139" idx="2"/>
          </p:cNvCxnSpPr>
          <p:nvPr/>
        </p:nvCxnSpPr>
        <p:spPr>
          <a:xfrm flipV="1">
            <a:off x="4769651" y="2970094"/>
            <a:ext cx="3455641" cy="1883034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61" idx="3"/>
            <a:endCxn id="138" idx="2"/>
          </p:cNvCxnSpPr>
          <p:nvPr/>
        </p:nvCxnSpPr>
        <p:spPr>
          <a:xfrm flipV="1">
            <a:off x="4769651" y="2979473"/>
            <a:ext cx="2225494" cy="1094946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13" idx="2"/>
            <a:endCxn id="171" idx="1"/>
          </p:cNvCxnSpPr>
          <p:nvPr/>
        </p:nvCxnSpPr>
        <p:spPr>
          <a:xfrm rot="16200000" flipH="1">
            <a:off x="2317197" y="1956601"/>
            <a:ext cx="415568" cy="2351754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442281" y="4489710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Optima"/>
                <a:cs typeface="Optima"/>
              </a:rPr>
              <a:t>Verilog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438547" y="2457222"/>
            <a:ext cx="907906" cy="523220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Flush</a:t>
            </a:r>
          </a:p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Latency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540334" y="2456253"/>
            <a:ext cx="909621" cy="523220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DMA</a:t>
            </a:r>
          </a:p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Latency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92319" y="2446874"/>
            <a:ext cx="865946" cy="523220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800000"/>
                </a:solidFill>
                <a:latin typeface="Optima"/>
                <a:cs typeface="Optima"/>
              </a:rPr>
              <a:t>Acc</a:t>
            </a:r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 Exe Latency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6982032" y="1881428"/>
            <a:ext cx="0" cy="57874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700858" y="3858975"/>
            <a:ext cx="1068793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DMA</a:t>
            </a:r>
          </a:p>
          <a:p>
            <a:pPr algn="ctr"/>
            <a:r>
              <a:rPr lang="en-US" sz="1400" dirty="0" smtClean="0">
                <a:latin typeface="Optima"/>
                <a:cs typeface="Optima"/>
              </a:rPr>
              <a:t>IP Block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00858" y="4745406"/>
            <a:ext cx="1068793" cy="2154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FPGA</a:t>
            </a:r>
          </a:p>
        </p:txBody>
      </p:sp>
      <p:cxnSp>
        <p:nvCxnSpPr>
          <p:cNvPr id="167" name="Straight Arrow Connector 166"/>
          <p:cNvCxnSpPr>
            <a:stCxn id="121" idx="3"/>
            <a:endCxn id="164" idx="1"/>
          </p:cNvCxnSpPr>
          <p:nvPr/>
        </p:nvCxnSpPr>
        <p:spPr>
          <a:xfrm flipV="1">
            <a:off x="2528591" y="4853128"/>
            <a:ext cx="1172267" cy="591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700858" y="3124818"/>
            <a:ext cx="1068793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ARM</a:t>
            </a:r>
          </a:p>
          <a:p>
            <a:pPr algn="ctr"/>
            <a:r>
              <a:rPr lang="en-US" sz="1400" dirty="0" smtClean="0">
                <a:latin typeface="Optima"/>
                <a:cs typeface="Optima"/>
              </a:rPr>
              <a:t>Core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172" name="Elbow Connector 171"/>
          <p:cNvCxnSpPr>
            <a:stCxn id="171" idx="3"/>
            <a:endCxn id="137" idx="2"/>
          </p:cNvCxnSpPr>
          <p:nvPr/>
        </p:nvCxnSpPr>
        <p:spPr>
          <a:xfrm flipV="1">
            <a:off x="4769651" y="2980442"/>
            <a:ext cx="1122849" cy="359820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3319509" y="5505586"/>
            <a:ext cx="169198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Xilinx </a:t>
            </a:r>
            <a:r>
              <a:rPr lang="en-US" sz="1400" dirty="0" err="1" smtClean="0">
                <a:latin typeface="Optima"/>
                <a:cs typeface="Optima"/>
              </a:rPr>
              <a:t>Zynq</a:t>
            </a:r>
            <a:r>
              <a:rPr lang="en-US" sz="1400" dirty="0" smtClean="0">
                <a:latin typeface="Optima"/>
                <a:cs typeface="Optima"/>
              </a:rPr>
              <a:t> SoC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38661" y="4708419"/>
            <a:ext cx="8615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Optima"/>
                <a:cs typeface="Optima"/>
              </a:rPr>
              <a:t>Kernel</a:t>
            </a:r>
            <a:endParaRPr lang="en-US" sz="1400" b="1" dirty="0">
              <a:solidFill>
                <a:srgbClr val="800000"/>
              </a:solidFill>
              <a:latin typeface="Optima"/>
              <a:cs typeface="Optima"/>
            </a:endParaRPr>
          </a:p>
        </p:txBody>
      </p:sp>
      <p:cxnSp>
        <p:nvCxnSpPr>
          <p:cNvPr id="214" name="Straight Arrow Connector 213"/>
          <p:cNvCxnSpPr>
            <a:stCxn id="212" idx="3"/>
            <a:endCxn id="121" idx="1"/>
          </p:cNvCxnSpPr>
          <p:nvPr/>
        </p:nvCxnSpPr>
        <p:spPr>
          <a:xfrm flipV="1">
            <a:off x="1100162" y="4859043"/>
            <a:ext cx="517846" cy="32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Elbow Connector 220"/>
          <p:cNvCxnSpPr/>
          <p:nvPr/>
        </p:nvCxnSpPr>
        <p:spPr>
          <a:xfrm rot="5400000" flipH="1" flipV="1">
            <a:off x="-136618" y="2622640"/>
            <a:ext cx="2826991" cy="1214928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/>
          <p:cNvGrpSpPr/>
          <p:nvPr/>
        </p:nvGrpSpPr>
        <p:grpSpPr>
          <a:xfrm>
            <a:off x="3529113" y="3555705"/>
            <a:ext cx="706142" cy="1189701"/>
            <a:chOff x="3529113" y="3555705"/>
            <a:chExt cx="706142" cy="1189701"/>
          </a:xfrm>
        </p:grpSpPr>
        <p:cxnSp>
          <p:nvCxnSpPr>
            <p:cNvPr id="181" name="Straight Arrow Connector 180"/>
            <p:cNvCxnSpPr/>
            <p:nvPr/>
          </p:nvCxnSpPr>
          <p:spPr>
            <a:xfrm>
              <a:off x="4232437" y="3555705"/>
              <a:ext cx="0" cy="30327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Elbow Connector 226"/>
            <p:cNvCxnSpPr>
              <a:endCxn id="164" idx="0"/>
            </p:cNvCxnSpPr>
            <p:nvPr/>
          </p:nvCxnSpPr>
          <p:spPr>
            <a:xfrm rot="16200000" flipH="1">
              <a:off x="3351788" y="3861939"/>
              <a:ext cx="1060792" cy="706142"/>
            </a:xfrm>
            <a:prstGeom prst="bentConnector3">
              <a:avLst>
                <a:gd name="adj1" fmla="val 76732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 flipV="1">
              <a:off x="3529113" y="3684613"/>
              <a:ext cx="706142" cy="332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31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13" grpId="0"/>
      <p:bldP spid="121" grpId="0" animBg="1"/>
      <p:bldP spid="134" grpId="0"/>
      <p:bldP spid="137" grpId="0" animBg="1"/>
      <p:bldP spid="138" grpId="0" animBg="1"/>
      <p:bldP spid="139" grpId="0" animBg="1"/>
      <p:bldP spid="161" grpId="0" animBg="1"/>
      <p:bldP spid="164" grpId="0" animBg="1"/>
      <p:bldP spid="171" grpId="0" animBg="1"/>
      <p:bldP spid="175" grpId="0"/>
      <p:bldP spid="2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em5-Aladdin Validation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pic>
        <p:nvPicPr>
          <p:cNvPr id="6" name="Picture 5" descr="total_err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53" y="1873059"/>
            <a:ext cx="5917454" cy="35270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DMA or To Cache?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local memory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 descr="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77" y="2748974"/>
            <a:ext cx="4401312" cy="2407920"/>
          </a:xfrm>
          <a:prstGeom prst="rect">
            <a:avLst/>
          </a:prstGeom>
        </p:spPr>
      </p:pic>
      <p:pic>
        <p:nvPicPr>
          <p:cNvPr id="9" name="Picture 8" descr="tab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8"/>
          <a:stretch/>
        </p:blipFill>
        <p:spPr>
          <a:xfrm>
            <a:off x="2421177" y="2748974"/>
            <a:ext cx="4401312" cy="1816328"/>
          </a:xfrm>
          <a:prstGeom prst="rect">
            <a:avLst/>
          </a:prstGeom>
        </p:spPr>
      </p:pic>
      <p:pic>
        <p:nvPicPr>
          <p:cNvPr id="10" name="Picture 9" descr="tab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8"/>
          <a:stretch/>
        </p:blipFill>
        <p:spPr>
          <a:xfrm>
            <a:off x="2421177" y="2748974"/>
            <a:ext cx="4401312" cy="1141178"/>
          </a:xfrm>
          <a:prstGeom prst="rect">
            <a:avLst/>
          </a:prstGeom>
        </p:spPr>
      </p:pic>
      <p:pic>
        <p:nvPicPr>
          <p:cNvPr id="11" name="Picture 10" descr="tab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3"/>
          <a:stretch/>
        </p:blipFill>
        <p:spPr>
          <a:xfrm>
            <a:off x="2421177" y="2748974"/>
            <a:ext cx="4401312" cy="5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e-11-gemm-ncubed-power-pareto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25" y="1546305"/>
            <a:ext cx="4800600" cy="4782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or Cache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4280" y="6023487"/>
            <a:ext cx="572520" cy="10267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e-11-stencil-stencil2d-power-pareto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76468"/>
            <a:ext cx="4800600" cy="4782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or Cache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4280" y="6023487"/>
            <a:ext cx="572520" cy="10267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3" name="Picture 12" descr="dse-11-gemm-ncubed-power-pare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5" y="1539397"/>
            <a:ext cx="2286000" cy="22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e-11-spmv-crs-power-pareto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73399"/>
            <a:ext cx="4800600" cy="4782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or Cache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4280" y="6023487"/>
            <a:ext cx="572520" cy="10267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6" name="Picture 15" descr="dse-11-stencil-stencil2d-power-pare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5" y="4051661"/>
            <a:ext cx="2286000" cy="2277595"/>
          </a:xfrm>
          <a:prstGeom prst="rect">
            <a:avLst/>
          </a:prstGeom>
        </p:spPr>
      </p:pic>
      <p:pic>
        <p:nvPicPr>
          <p:cNvPr id="12" name="Picture 11" descr="dse-11-gemm-ncubed-power-pare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5" y="1539397"/>
            <a:ext cx="2286000" cy="22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65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Architectures with 1000s of accelerators will be radically different; New design tools are needed.</a:t>
            </a:r>
          </a:p>
          <a:p>
            <a:r>
              <a:rPr lang="en-US" dirty="0" smtClean="0"/>
              <a:t>We built Aladdin, an architectural level power, performance, and area simulator for accelerators.</a:t>
            </a:r>
          </a:p>
          <a:p>
            <a:r>
              <a:rPr lang="en-US" dirty="0" smtClean="0"/>
              <a:t>We integrated Aladdin with gem5 to model the interactions between accelerators and the rest of the </a:t>
            </a:r>
            <a:r>
              <a:rPr lang="en-US" dirty="0" err="1" smtClean="0"/>
              <a:t>SoC.</a:t>
            </a:r>
            <a:endParaRPr lang="en-US" dirty="0" smtClean="0"/>
          </a:p>
          <a:p>
            <a:r>
              <a:rPr lang="en-US" dirty="0" smtClean="0"/>
              <a:t>These accelerator infrastructures open </a:t>
            </a:r>
            <a:r>
              <a:rPr lang="en-US" dirty="0"/>
              <a:t>up opportunities </a:t>
            </a:r>
            <a:r>
              <a:rPr lang="en-US" dirty="0" smtClean="0"/>
              <a:t>for innovation on heterogeneous architecture designs.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791200" y="6359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A41034"/>
                </a:solidFill>
                <a:latin typeface="Georgia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for Specialized Architectures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3659" y="5987018"/>
            <a:ext cx="2467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[Zhang and </a:t>
            </a:r>
            <a:r>
              <a:rPr lang="en-US" dirty="0" err="1" smtClean="0">
                <a:latin typeface="Optima"/>
                <a:cs typeface="Optima"/>
              </a:rPr>
              <a:t>Brodersen</a:t>
            </a:r>
            <a:r>
              <a:rPr lang="en-US" dirty="0" smtClean="0">
                <a:latin typeface="Optima"/>
                <a:cs typeface="Optima"/>
              </a:rPr>
              <a:t>]</a:t>
            </a:r>
            <a:endParaRPr lang="en-US" dirty="0">
              <a:latin typeface="Optima"/>
              <a:cs typeface="Optim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75248"/>
              </p:ext>
            </p:extLst>
          </p:nvPr>
        </p:nvGraphicFramePr>
        <p:xfrm>
          <a:off x="7002871" y="2428847"/>
          <a:ext cx="199267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413"/>
                <a:gridCol w="15522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16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Encryption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17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Hearing Aid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18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FIR for disk read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19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MPEG Encoder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20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Optima"/>
                          <a:cs typeface="Optima"/>
                        </a:rPr>
                        <a:t>802.11 Baseband</a:t>
                      </a:r>
                      <a:endParaRPr lang="en-US" sz="1400" b="0" i="0" dirty="0">
                        <a:latin typeface="Optima"/>
                        <a:cs typeface="Optima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46988" y="4430366"/>
            <a:ext cx="2250487" cy="916785"/>
          </a:xfrm>
          <a:prstGeom prst="rect">
            <a:avLst/>
          </a:prstGeom>
          <a:solidFill>
            <a:srgbClr val="0080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5100" y="1707933"/>
            <a:ext cx="6743700" cy="4386480"/>
            <a:chOff x="165100" y="1707933"/>
            <a:chExt cx="6743700" cy="43864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" y="1707933"/>
              <a:ext cx="6743700" cy="438648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272770" y="4054923"/>
              <a:ext cx="813295" cy="267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96863" y="2592038"/>
              <a:ext cx="813295" cy="438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494" y="1990833"/>
              <a:ext cx="813295" cy="438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97476" y="3286270"/>
            <a:ext cx="2027668" cy="2060881"/>
          </a:xfrm>
          <a:prstGeom prst="rect">
            <a:avLst/>
          </a:prstGeom>
          <a:solidFill>
            <a:srgbClr val="00FF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25144" y="2428848"/>
            <a:ext cx="1481756" cy="2918304"/>
          </a:xfrm>
          <a:prstGeom prst="rect">
            <a:avLst/>
          </a:prstGeom>
          <a:solidFill>
            <a:srgbClr val="FF6666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8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27531" y="2102719"/>
            <a:ext cx="4106382" cy="2649277"/>
            <a:chOff x="2128922" y="1132608"/>
            <a:chExt cx="5178453" cy="3931360"/>
          </a:xfrm>
        </p:grpSpPr>
        <p:sp>
          <p:nvSpPr>
            <p:cNvPr id="90" name="Rounded Rectangle 89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tima"/>
                  <a:cs typeface="Optima"/>
                </a:rPr>
                <a:t>GPU/DSP</a:t>
              </a:r>
              <a:endParaRPr lang="en-US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Big Cores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Shared Resources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Memory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Optima"/>
                  <a:cs typeface="Optima"/>
                </a:rPr>
                <a:t>Interface</a:t>
              </a:r>
              <a:endParaRPr lang="en-US" sz="14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Optima"/>
                  <a:cs typeface="Optima"/>
                </a:rPr>
                <a:t>Sea of Fine-Grained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Optima"/>
                  <a:cs typeface="Optima"/>
                </a:rPr>
                <a:t>Accelerators</a:t>
              </a:r>
              <a:endParaRPr lang="en-US" sz="1600" b="1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Optima"/>
                  <a:cs typeface="Optima"/>
                </a:rPr>
                <a:t>Small Cores</a:t>
              </a:r>
              <a:endParaRPr lang="en-US" sz="1600" dirty="0">
                <a:solidFill>
                  <a:schemeClr val="tx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50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082887" y="5201399"/>
            <a:ext cx="3261869" cy="738664"/>
            <a:chOff x="5080535" y="5227807"/>
            <a:chExt cx="3261869" cy="738664"/>
          </a:xfrm>
        </p:grpSpPr>
        <p:sp>
          <p:nvSpPr>
            <p:cNvPr id="33" name="TextBox 32"/>
            <p:cNvSpPr txBox="1"/>
            <p:nvPr/>
          </p:nvSpPr>
          <p:spPr>
            <a:xfrm>
              <a:off x="5670925" y="5227807"/>
              <a:ext cx="267147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latin typeface="Optima"/>
                  <a:cs typeface="Optima"/>
                </a:rPr>
                <a:t>Accelerator-System</a:t>
              </a:r>
            </a:p>
            <a:p>
              <a:r>
                <a:rPr lang="en-US" sz="1600" b="1" dirty="0" smtClean="0">
                  <a:latin typeface="Optima"/>
                  <a:cs typeface="Optima"/>
                </a:rPr>
                <a:t>Co-Design</a:t>
              </a:r>
            </a:p>
            <a:p>
              <a:r>
                <a:rPr lang="en-US" sz="1600" dirty="0" smtClean="0">
                  <a:latin typeface="Optima"/>
                  <a:cs typeface="Optima"/>
                </a:rPr>
                <a:t>[Under Review]</a:t>
              </a:r>
              <a:endParaRPr lang="en-US" sz="1600" dirty="0">
                <a:latin typeface="Optima"/>
                <a:cs typeface="Optima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080535" y="5496511"/>
              <a:ext cx="409676" cy="293588"/>
              <a:chOff x="3137911" y="1132608"/>
              <a:chExt cx="4169465" cy="3931360"/>
            </a:xfrm>
            <a:effectLst/>
          </p:grpSpPr>
          <p:sp>
            <p:nvSpPr>
              <p:cNvPr id="35" name="Rounded Rectangle 34"/>
              <p:cNvSpPr/>
              <p:nvPr/>
            </p:nvSpPr>
            <p:spPr>
              <a:xfrm>
                <a:off x="3137911" y="1132608"/>
                <a:ext cx="4169465" cy="3931360"/>
              </a:xfrm>
              <a:prstGeom prst="roundRect">
                <a:avLst>
                  <a:gd name="adj" fmla="val 6940"/>
                </a:avLst>
              </a:prstGeom>
              <a:solidFill>
                <a:srgbClr val="D1D3D4"/>
              </a:solidFill>
              <a:ln>
                <a:solidFill>
                  <a:srgbClr val="D1D3D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29014" y="1285011"/>
                <a:ext cx="1763144" cy="956494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329014" y="2371434"/>
                <a:ext cx="2770377" cy="53313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4001" y="1285011"/>
                <a:ext cx="908796" cy="362308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29014" y="3035762"/>
                <a:ext cx="2770377" cy="18723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rgbClr val="FF6666"/>
                </a:bgClr>
              </a:patt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215455" y="1285011"/>
                <a:ext cx="883936" cy="956494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2292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ptima"/>
                <a:cs typeface="Optima"/>
              </a:rPr>
              <a:t>Contributions</a:t>
            </a:r>
            <a:endParaRPr lang="en-US" dirty="0">
              <a:latin typeface="Optima"/>
              <a:cs typeface="Optima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14454" y="4322614"/>
            <a:ext cx="3124670" cy="830997"/>
            <a:chOff x="5214454" y="4384066"/>
            <a:chExt cx="3124670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5673277" y="4384066"/>
              <a:ext cx="2665847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Research Infrastructures </a:t>
              </a:r>
              <a:r>
                <a:rPr lang="en-US" sz="1600" dirty="0" smtClean="0">
                  <a:latin typeface="Optima"/>
                  <a:cs typeface="Optima"/>
                </a:rPr>
                <a:t>for Hardware Accelerators  [Synthesis Lecture’15]</a:t>
              </a:r>
              <a:endParaRPr lang="en-US" sz="1600" dirty="0">
                <a:latin typeface="Optima"/>
                <a:cs typeface="Optima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5214454" y="4727891"/>
              <a:ext cx="146299" cy="143347"/>
            </a:xfrm>
            <a:prstGeom prst="rect">
              <a:avLst/>
            </a:prstGeom>
            <a:gradFill flip="none" rotWithShape="1">
              <a:gsLst>
                <a:gs pos="0">
                  <a:srgbClr val="A4103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98946" y="3462828"/>
            <a:ext cx="3130770" cy="738664"/>
            <a:chOff x="5198946" y="3522611"/>
            <a:chExt cx="3130770" cy="738664"/>
          </a:xfrm>
        </p:grpSpPr>
        <p:sp>
          <p:nvSpPr>
            <p:cNvPr id="49" name="TextBox 48"/>
            <p:cNvSpPr txBox="1"/>
            <p:nvPr/>
          </p:nvSpPr>
          <p:spPr>
            <a:xfrm>
              <a:off x="5673277" y="3522611"/>
              <a:ext cx="265643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Accelerator Design w/</a:t>
              </a:r>
            </a:p>
            <a:p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High-Level Synthesis 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[ISLPED’13_1]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5198946" y="3866436"/>
              <a:ext cx="146299" cy="143347"/>
            </a:xfrm>
            <a:prstGeom prst="rect">
              <a:avLst/>
            </a:prstGeom>
            <a:solidFill>
              <a:srgbClr val="A41034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98946" y="2623526"/>
            <a:ext cx="3130770" cy="830997"/>
            <a:chOff x="5198946" y="2664829"/>
            <a:chExt cx="3130770" cy="830997"/>
          </a:xfrm>
        </p:grpSpPr>
        <p:sp>
          <p:nvSpPr>
            <p:cNvPr id="52" name="TextBox 51"/>
            <p:cNvSpPr txBox="1"/>
            <p:nvPr/>
          </p:nvSpPr>
          <p:spPr>
            <a:xfrm>
              <a:off x="5673277" y="2664829"/>
              <a:ext cx="265643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Aladdin: </a:t>
              </a:r>
              <a:r>
                <a:rPr lang="en-US" sz="1600" dirty="0">
                  <a:solidFill>
                    <a:srgbClr val="000000"/>
                  </a:solidFill>
                  <a:latin typeface="Optima"/>
                  <a:cs typeface="Optima"/>
                </a:rPr>
                <a:t>A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ccelerator Pre-RTL, Power-Performance </a:t>
              </a:r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Simulator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[ISCA’14, TopPicks’15]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5198946" y="3008654"/>
              <a:ext cx="146299" cy="143347"/>
            </a:xfrm>
            <a:prstGeom prst="rect">
              <a:avLst/>
            </a:prstGeom>
            <a:solidFill>
              <a:srgbClr val="A41034">
                <a:alpha val="85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98946" y="1968580"/>
            <a:ext cx="3130770" cy="492443"/>
            <a:chOff x="5198946" y="2041720"/>
            <a:chExt cx="3130770" cy="492443"/>
          </a:xfrm>
        </p:grpSpPr>
        <p:sp>
          <p:nvSpPr>
            <p:cNvPr id="55" name="TextBox 54"/>
            <p:cNvSpPr txBox="1"/>
            <p:nvPr/>
          </p:nvSpPr>
          <p:spPr>
            <a:xfrm>
              <a:off x="5673277" y="2041720"/>
              <a:ext cx="26564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00"/>
                  </a:solidFill>
                  <a:latin typeface="Optima"/>
                  <a:cs typeface="Optima"/>
                </a:rPr>
                <a:t>MachSuite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: Accelerator </a:t>
              </a:r>
              <a:r>
                <a:rPr lang="en-US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Benchmark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Suite [IISWC’14]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5198946" y="2262435"/>
              <a:ext cx="146299" cy="143347"/>
            </a:xfrm>
            <a:prstGeom prst="rect">
              <a:avLst/>
            </a:prstGeom>
            <a:solidFill>
              <a:srgbClr val="A41034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05047" y="1262424"/>
            <a:ext cx="3124669" cy="492443"/>
            <a:chOff x="5205047" y="1426296"/>
            <a:chExt cx="3124669" cy="492443"/>
          </a:xfrm>
        </p:grpSpPr>
        <p:sp>
          <p:nvSpPr>
            <p:cNvPr id="58" name="TextBox 57"/>
            <p:cNvSpPr txBox="1"/>
            <p:nvPr/>
          </p:nvSpPr>
          <p:spPr>
            <a:xfrm>
              <a:off x="5673277" y="1426296"/>
              <a:ext cx="26564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WIICA: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Accelerator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Workload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Optima"/>
                  <a:cs typeface="Optima"/>
                </a:rPr>
                <a:t>Characterization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Optima"/>
                  <a:cs typeface="Optima"/>
                </a:rPr>
                <a:t>[ISPASS’13]</a:t>
              </a:r>
              <a:endParaRPr lang="en-US" sz="16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5205047" y="1647011"/>
              <a:ext cx="146299" cy="143347"/>
            </a:xfrm>
            <a:prstGeom prst="rect">
              <a:avLst/>
            </a:prstGeom>
            <a:solidFill>
              <a:srgbClr val="A41034">
                <a:alpha val="48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5406" y="5191157"/>
            <a:ext cx="2758280" cy="830997"/>
            <a:chOff x="1645406" y="5406239"/>
            <a:chExt cx="2758280" cy="830997"/>
          </a:xfrm>
        </p:grpSpPr>
        <p:sp>
          <p:nvSpPr>
            <p:cNvPr id="61" name="TextBox 60"/>
            <p:cNvSpPr txBox="1"/>
            <p:nvPr/>
          </p:nvSpPr>
          <p:spPr>
            <a:xfrm>
              <a:off x="1980428" y="5406239"/>
              <a:ext cx="2423258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dirty="0" smtClean="0">
                  <a:latin typeface="Optima"/>
                  <a:cs typeface="Optima"/>
                </a:rPr>
                <a:t>Instruction-Level Energy Model for </a:t>
              </a:r>
              <a:r>
                <a:rPr lang="en-US" sz="1600" b="1" dirty="0" smtClean="0">
                  <a:latin typeface="Optima"/>
                  <a:cs typeface="Optima"/>
                </a:rPr>
                <a:t>Xeon Phi </a:t>
              </a:r>
              <a:r>
                <a:rPr lang="en-US" sz="1600" dirty="0" smtClean="0">
                  <a:latin typeface="Optima"/>
                  <a:cs typeface="Optima"/>
                </a:rPr>
                <a:t>[ISLPED’13_2]</a:t>
              </a:r>
              <a:endParaRPr lang="en-US" sz="1600" dirty="0">
                <a:latin typeface="Optima"/>
                <a:cs typeface="Optima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1645406" y="5745838"/>
              <a:ext cx="146299" cy="143347"/>
            </a:xfrm>
            <a:prstGeom prst="rect">
              <a:avLst/>
            </a:prstGeom>
            <a:solidFill>
              <a:srgbClr val="FECC99"/>
            </a:solidFill>
            <a:ln>
              <a:solidFill>
                <a:srgbClr val="FEC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1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0425"/>
            <a:ext cx="8782958" cy="54270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Y.S. Shao</a:t>
            </a:r>
            <a:r>
              <a:rPr lang="en-US" sz="1600" dirty="0" smtClean="0"/>
              <a:t>, S. Xi, V. </a:t>
            </a:r>
            <a:r>
              <a:rPr lang="en-US" sz="1600" dirty="0" err="1" smtClean="0"/>
              <a:t>Srinivasan</a:t>
            </a:r>
            <a:r>
              <a:rPr lang="en-US" sz="1600" dirty="0" smtClean="0"/>
              <a:t>, G.-Y. Wei, D. Brooks, “An Holistic Approach to Accelerator-System Co-Design,” </a:t>
            </a:r>
            <a:r>
              <a:rPr lang="en-US" altLang="zh-CN" sz="1600" dirty="0" smtClean="0"/>
              <a:t>Under Review</a:t>
            </a:r>
            <a:r>
              <a:rPr lang="en-US" sz="1600" dirty="0" smtClean="0"/>
              <a:t>.</a:t>
            </a:r>
            <a:endParaRPr lang="en-US" sz="1600" u="sng" dirty="0" smtClean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 Shao</a:t>
            </a:r>
            <a:r>
              <a:rPr lang="en-US" sz="1600" b="1" dirty="0" smtClean="0"/>
              <a:t> </a:t>
            </a:r>
            <a:r>
              <a:rPr lang="en-US" sz="1600" dirty="0" smtClean="0"/>
              <a:t>and D. Brooks, “</a:t>
            </a:r>
            <a:r>
              <a:rPr lang="en-US" sz="1600" dirty="0"/>
              <a:t>Research Infrastructures for Hardware </a:t>
            </a:r>
            <a:r>
              <a:rPr lang="en-US" sz="1600" dirty="0" smtClean="0"/>
              <a:t>Accelerators,” </a:t>
            </a:r>
            <a:r>
              <a:rPr lang="en-US" sz="1600" dirty="0"/>
              <a:t>Synthesis Lectures on Computer </a:t>
            </a:r>
            <a:r>
              <a:rPr lang="en-US" sz="1600" dirty="0" smtClean="0"/>
              <a:t>Architecture, Nov 2015. </a:t>
            </a:r>
            <a:endParaRPr lang="en-US" sz="1600" u="sng" dirty="0" smtClean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</a:t>
            </a:r>
            <a:r>
              <a:rPr lang="en-US" sz="1600" b="1" u="sng" dirty="0"/>
              <a:t>. Shao</a:t>
            </a:r>
            <a:r>
              <a:rPr lang="en-US" sz="1600" dirty="0"/>
              <a:t>, B. </a:t>
            </a:r>
            <a:r>
              <a:rPr lang="en-US" sz="1600" dirty="0" err="1"/>
              <a:t>Reagen</a:t>
            </a:r>
            <a:r>
              <a:rPr lang="en-US" sz="1600" dirty="0"/>
              <a:t>, G.-Y. Wei, D. Brooks, </a:t>
            </a:r>
            <a:r>
              <a:rPr lang="en-US" sz="1600" dirty="0" smtClean="0"/>
              <a:t>“The Aladdin Approach to Accelerator Design and Modeling,</a:t>
            </a:r>
            <a:r>
              <a:rPr lang="en-US" sz="1600" dirty="0"/>
              <a:t>” </a:t>
            </a:r>
            <a:r>
              <a:rPr lang="en-US" sz="1600" dirty="0" smtClean="0"/>
              <a:t>IEEE Micro </a:t>
            </a:r>
            <a:r>
              <a:rPr lang="en-US" sz="1600" dirty="0" err="1" smtClean="0"/>
              <a:t>TopPicks</a:t>
            </a:r>
            <a:r>
              <a:rPr lang="en-US" sz="1600" dirty="0" smtClean="0"/>
              <a:t>, May-June 2015.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Y.S. Shao</a:t>
            </a:r>
            <a:r>
              <a:rPr lang="en-US" sz="1600" dirty="0" smtClean="0"/>
              <a:t>, S. Xi, V. </a:t>
            </a:r>
            <a:r>
              <a:rPr lang="en-US" sz="1600" dirty="0" err="1" smtClean="0"/>
              <a:t>Srinivasan</a:t>
            </a:r>
            <a:r>
              <a:rPr lang="en-US" sz="1600" dirty="0" smtClean="0"/>
              <a:t>, G.-Y. Wei, D. Brooks, “</a:t>
            </a:r>
            <a:r>
              <a:rPr lang="en-US" sz="1600" dirty="0"/>
              <a:t>Toward Cache-Friendly Hardware </a:t>
            </a:r>
            <a:r>
              <a:rPr lang="en-US" sz="1600" dirty="0" smtClean="0"/>
              <a:t>Accelerators,” SCAW’15.</a:t>
            </a:r>
            <a:endParaRPr lang="en-US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B. </a:t>
            </a:r>
            <a:r>
              <a:rPr lang="en-US" sz="1600" dirty="0" err="1" smtClean="0"/>
              <a:t>Reagen</a:t>
            </a:r>
            <a:r>
              <a:rPr lang="en-US" sz="1600" dirty="0" smtClean="0"/>
              <a:t>, B. Adolf, </a:t>
            </a:r>
            <a:r>
              <a:rPr lang="en-US" sz="1600" b="1" u="sng" dirty="0" smtClean="0"/>
              <a:t>Y.S. Shao</a:t>
            </a:r>
            <a:r>
              <a:rPr lang="en-US" sz="1600" dirty="0" smtClean="0"/>
              <a:t>, G.-Y. Wei, D. </a:t>
            </a:r>
            <a:r>
              <a:rPr lang="en-US" sz="1600" dirty="0"/>
              <a:t>Brooks, “</a:t>
            </a:r>
            <a:r>
              <a:rPr lang="en-US" sz="1600" dirty="0" err="1"/>
              <a:t>MachSuite</a:t>
            </a:r>
            <a:r>
              <a:rPr lang="en-US" sz="1600" dirty="0"/>
              <a:t>: Benchmarks for Accelerator Design and Customized </a:t>
            </a:r>
            <a:r>
              <a:rPr lang="en-US" sz="1600" dirty="0" smtClean="0"/>
              <a:t>Architectures,” IISWC’14.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</a:t>
            </a:r>
            <a:r>
              <a:rPr lang="en-US" sz="1600" b="1" u="sng" dirty="0"/>
              <a:t>. </a:t>
            </a:r>
            <a:r>
              <a:rPr lang="en-US" sz="1600" b="1" u="sng" dirty="0" smtClean="0"/>
              <a:t>Shao</a:t>
            </a:r>
            <a:r>
              <a:rPr lang="en-US" sz="1600" dirty="0" smtClean="0"/>
              <a:t>, B</a:t>
            </a:r>
            <a:r>
              <a:rPr lang="en-US" sz="1600" dirty="0"/>
              <a:t>. </a:t>
            </a:r>
            <a:r>
              <a:rPr lang="en-US" sz="1600" dirty="0" err="1" smtClean="0"/>
              <a:t>Reagen</a:t>
            </a:r>
            <a:r>
              <a:rPr lang="en-US" sz="1600" dirty="0" smtClean="0"/>
              <a:t>, </a:t>
            </a:r>
            <a:r>
              <a:rPr lang="en-US" sz="1600" dirty="0"/>
              <a:t>G.-Y. </a:t>
            </a:r>
            <a:r>
              <a:rPr lang="en-US" sz="1600" dirty="0" smtClean="0"/>
              <a:t>Wei, D</a:t>
            </a:r>
            <a:r>
              <a:rPr lang="en-US" sz="1600" dirty="0"/>
              <a:t>. Brooks, “Aladdin: A Pre-RTL, Power-Performance Accelerator </a:t>
            </a:r>
            <a:r>
              <a:rPr lang="en-US" sz="1600" dirty="0" smtClean="0"/>
              <a:t>Simulator Enabling </a:t>
            </a:r>
            <a:r>
              <a:rPr lang="en-US" sz="1600" dirty="0"/>
              <a:t>Large Design Space Exploration of Customized Architectures,” </a:t>
            </a:r>
            <a:r>
              <a:rPr lang="en-US" sz="1600" dirty="0" smtClean="0"/>
              <a:t>ISCA’14.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B. </a:t>
            </a:r>
            <a:r>
              <a:rPr lang="en-US" sz="1600" dirty="0" err="1"/>
              <a:t>Reagen</a:t>
            </a:r>
            <a:r>
              <a:rPr lang="en-US" sz="1600" dirty="0"/>
              <a:t>, </a:t>
            </a:r>
            <a:r>
              <a:rPr lang="en-US" sz="1600" b="1" u="sng" dirty="0"/>
              <a:t>Y.S. Shao</a:t>
            </a:r>
            <a:r>
              <a:rPr lang="en-US" sz="1600" dirty="0"/>
              <a:t>, G.-Y. Wei, D. Brooks, “Quantifying Acceleration: Power/Performance Trade-Offs of Application Kernels in Hardware,” ISLPED’13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</a:t>
            </a:r>
            <a:r>
              <a:rPr lang="en-US" sz="1600" b="1" u="sng" dirty="0"/>
              <a:t>. </a:t>
            </a:r>
            <a:r>
              <a:rPr lang="en-US" sz="1600" b="1" u="sng" dirty="0" smtClean="0"/>
              <a:t>Shao</a:t>
            </a:r>
            <a:r>
              <a:rPr lang="en-US" sz="1600" dirty="0" smtClean="0"/>
              <a:t> and D</a:t>
            </a:r>
            <a:r>
              <a:rPr lang="en-US" sz="1600" dirty="0"/>
              <a:t>. Brooks, </a:t>
            </a:r>
            <a:r>
              <a:rPr lang="en-US" sz="1600" dirty="0" smtClean="0"/>
              <a:t>“</a:t>
            </a:r>
            <a:r>
              <a:rPr lang="en-US" sz="1600" dirty="0"/>
              <a:t>Energy Characterization and Instruction-Level Energy Model of Intel’s Xeon Phi </a:t>
            </a:r>
            <a:r>
              <a:rPr lang="en-US" sz="1600" dirty="0" smtClean="0"/>
              <a:t>Processor,</a:t>
            </a:r>
            <a:r>
              <a:rPr lang="en-US" sz="1600" dirty="0"/>
              <a:t>” ISLPED’13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600" b="1" u="sng" dirty="0" smtClean="0"/>
              <a:t>Y.S</a:t>
            </a:r>
            <a:r>
              <a:rPr lang="en-US" sz="1600" b="1" u="sng" dirty="0"/>
              <a:t>. Shao</a:t>
            </a:r>
            <a:r>
              <a:rPr lang="en-US" sz="1600" dirty="0"/>
              <a:t> and D. Brooks, “ISA-Independent Workload Characterization and its Implications for Specialized Architectures,” ISPASS’13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681"/>
            <a:ext cx="7772400" cy="3176247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latin typeface="Optima"/>
                <a:cs typeface="Optima"/>
              </a:rPr>
              <a:t>Acknowledgement</a:t>
            </a:r>
            <a:endParaRPr lang="en-US" sz="3800" dirty="0">
              <a:latin typeface="Optima"/>
              <a:cs typeface="Optima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681"/>
            <a:ext cx="7772400" cy="3176247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latin typeface="Optima"/>
                <a:cs typeface="Optima"/>
              </a:rPr>
              <a:t>Thanks!</a:t>
            </a:r>
            <a:endParaRPr lang="en-US" sz="3800" dirty="0">
              <a:latin typeface="Optima"/>
              <a:cs typeface="Optima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Harvard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28" y="1281908"/>
            <a:ext cx="4116172" cy="507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Cores, GPUs, and Accelerators:</a:t>
            </a:r>
            <a:br>
              <a:rPr lang="en-US" dirty="0" smtClean="0"/>
            </a:br>
            <a:r>
              <a:rPr lang="en-US" dirty="0" smtClean="0"/>
              <a:t>Apple A8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0624" y="2118185"/>
            <a:ext cx="135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Out-of-Core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Accelerators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pple_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28" y="1284960"/>
            <a:ext cx="4116172" cy="507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Cores, GPUs, and Accelerators:</a:t>
            </a:r>
            <a:br>
              <a:rPr lang="en-US" dirty="0" smtClean="0"/>
            </a:br>
            <a:r>
              <a:rPr lang="en-US" dirty="0" smtClean="0"/>
              <a:t>Apple A8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04272" y="1462740"/>
            <a:ext cx="704110" cy="817364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6672" y="2280103"/>
            <a:ext cx="2362278" cy="1711679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8381" y="1740888"/>
            <a:ext cx="2703279" cy="539216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18950" y="2280104"/>
            <a:ext cx="1133124" cy="881741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75947" y="1588487"/>
            <a:ext cx="1106457" cy="152401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31282" y="3991782"/>
            <a:ext cx="287668" cy="183096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80624" y="2121237"/>
            <a:ext cx="135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Out-of-Core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Accelerators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pple_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2" y="1316241"/>
            <a:ext cx="4116172" cy="507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Cores, GPUs, and Accelerators:</a:t>
            </a:r>
            <a:br>
              <a:rPr lang="en-US" dirty="0" smtClean="0"/>
            </a:br>
            <a:r>
              <a:rPr lang="en-US" dirty="0" smtClean="0"/>
              <a:t>Apple A8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8122" y="2095622"/>
            <a:ext cx="135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Out-of-Core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Accelerators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530" y="1476433"/>
            <a:ext cx="704110" cy="817364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5930" y="2293796"/>
            <a:ext cx="2362278" cy="1711679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7639" y="1754581"/>
            <a:ext cx="2703279" cy="539216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8208" y="2293797"/>
            <a:ext cx="1133124" cy="881741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5205" y="1602180"/>
            <a:ext cx="1106457" cy="152401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0540" y="4005475"/>
            <a:ext cx="287668" cy="183096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55058" y="569312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Optima"/>
                <a:cs typeface="Optima"/>
              </a:rPr>
              <a:t>Maltiel</a:t>
            </a:r>
            <a:r>
              <a:rPr lang="en-US" sz="1400" dirty="0" smtClean="0">
                <a:latin typeface="Optima"/>
                <a:cs typeface="Optima"/>
              </a:rPr>
              <a:t> Consulting </a:t>
            </a:r>
          </a:p>
          <a:p>
            <a:r>
              <a:rPr lang="en-US" sz="1400" dirty="0" smtClean="0">
                <a:latin typeface="Optima"/>
                <a:cs typeface="Optima"/>
              </a:rPr>
              <a:t>estimates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14" name="Left Bracket 13"/>
          <p:cNvSpPr/>
          <p:nvPr/>
        </p:nvSpPr>
        <p:spPr>
          <a:xfrm rot="16200000">
            <a:off x="6016331" y="4853833"/>
            <a:ext cx="150881" cy="1527693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6200000">
            <a:off x="7958171" y="4964493"/>
            <a:ext cx="149365" cy="1307892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77076" y="5697508"/>
            <a:ext cx="1252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cs typeface="Optima"/>
              </a:rPr>
              <a:t>Our estimates</a:t>
            </a:r>
            <a:endParaRPr lang="en-US" sz="1400" dirty="0">
              <a:latin typeface="Optima"/>
              <a:cs typeface="Optima"/>
            </a:endParaRPr>
          </a:p>
        </p:txBody>
      </p:sp>
      <p:pic>
        <p:nvPicPr>
          <p:cNvPr id="3" name="Picture 2" descr="die-bar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5"/>
          <a:stretch/>
        </p:blipFill>
        <p:spPr>
          <a:xfrm>
            <a:off x="4432104" y="1609578"/>
            <a:ext cx="4711896" cy="3876821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9419"/>
            <a:ext cx="2895600" cy="365125"/>
          </a:xfrm>
        </p:spPr>
        <p:txBody>
          <a:bodyPr/>
          <a:lstStyle/>
          <a:p>
            <a:r>
              <a:rPr lang="en-US" altLang="zh-CN" smtClean="0"/>
              <a:t>Harvard</a:t>
            </a:r>
            <a:r>
              <a:rPr lang="zh-CN" altLang="en-US" smtClean="0"/>
              <a:t> </a:t>
            </a:r>
            <a:r>
              <a:rPr lang="en-US" altLang="zh-CN" smtClean="0"/>
              <a:t>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B66-E8FD-E34F-8D6C-43BB35692F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Fixed-function accelerators are only designed for the target applications.</a:t>
            </a:r>
          </a:p>
          <a:p>
            <a:r>
              <a:rPr lang="en-US" dirty="0" smtClean="0"/>
              <a:t>Programmability</a:t>
            </a:r>
          </a:p>
          <a:p>
            <a:pPr lvl="1"/>
            <a:r>
              <a:rPr lang="en-US" dirty="0" smtClean="0"/>
              <a:t>Today’s accelerators are explicitly managed by programmers.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1343-6DF3-BD45-86AC-75D43BB3C1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3189</Words>
  <Application>Microsoft Macintosh PowerPoint</Application>
  <PresentationFormat>On-screen Show (4:3)</PresentationFormat>
  <Paragraphs>965</Paragraphs>
  <Slides>53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Design and Modeling of Specialized Architectures</vt:lpstr>
      <vt:lpstr>Moore’s Law</vt:lpstr>
      <vt:lpstr>CMOS Scaling is Slowing Down </vt:lpstr>
      <vt:lpstr>CMOS Technology Scaling </vt:lpstr>
      <vt:lpstr>Potential for Specialized Architectures</vt:lpstr>
      <vt:lpstr>Cores, GPUs, and Accelerators: Apple A8 SoC</vt:lpstr>
      <vt:lpstr>Cores, GPUs, and Accelerators: Apple A8 SoC</vt:lpstr>
      <vt:lpstr>Cores, GPUs, and Accelerators: Apple A8 SoC</vt:lpstr>
      <vt:lpstr>Challenges in Accelerators</vt:lpstr>
      <vt:lpstr>Today’s SoC</vt:lpstr>
      <vt:lpstr>Today’s SoC</vt:lpstr>
      <vt:lpstr>Challenges in Accelerators</vt:lpstr>
      <vt:lpstr>Today’s SoC</vt:lpstr>
      <vt:lpstr>Future Accelerator-Centric Architectures</vt:lpstr>
      <vt:lpstr>Contributions</vt:lpstr>
      <vt:lpstr>PowerPoint Presentation</vt:lpstr>
      <vt:lpstr>Future Accelerator-Centric Architecture</vt:lpstr>
      <vt:lpstr>Future Accelerator-Centric Architecture</vt:lpstr>
      <vt:lpstr>Aladdin Overview</vt:lpstr>
      <vt:lpstr>Aladdin Overview</vt:lpstr>
      <vt:lpstr>From C to Design Space</vt:lpstr>
      <vt:lpstr>From C to Design Space IR Dynamic Trace</vt:lpstr>
      <vt:lpstr>From C to Design Space Initial DDDG</vt:lpstr>
      <vt:lpstr>From C to Design Space Idealistic DDDG</vt:lpstr>
      <vt:lpstr>From C to Design Space Optimization Phase: C-&gt;IR-&gt;DDDG</vt:lpstr>
      <vt:lpstr>From C to Design Space One Design</vt:lpstr>
      <vt:lpstr>From C to Design Space Another Design</vt:lpstr>
      <vt:lpstr>From C to Design Space Realization Phase: DDDG-&gt;Estimates</vt:lpstr>
      <vt:lpstr>From C to Design Space Power-Performance per Design</vt:lpstr>
      <vt:lpstr>From C to Design Space Design Space of an Algorithm</vt:lpstr>
      <vt:lpstr>Aladdin Validation</vt:lpstr>
      <vt:lpstr>Aladdin Validation</vt:lpstr>
      <vt:lpstr>Aladdin Validation</vt:lpstr>
      <vt:lpstr>Aladdin Validation</vt:lpstr>
      <vt:lpstr>Algorithm-to-Solution Time</vt:lpstr>
      <vt:lpstr>Algorithm-to-Solution Time</vt:lpstr>
      <vt:lpstr>Aladdin enables pre-RTL simulation of accelerators with the rest of the SoC.   </vt:lpstr>
      <vt:lpstr>Accelerator Integration</vt:lpstr>
      <vt:lpstr>Compute is only a part of the story</vt:lpstr>
      <vt:lpstr>Compute is only a part of the story</vt:lpstr>
      <vt:lpstr>Accelerator Integration</vt:lpstr>
      <vt:lpstr>gem5-Aladdin: An SoC Simulator</vt:lpstr>
      <vt:lpstr>gem5-Aladdin Validation</vt:lpstr>
      <vt:lpstr>gem5-Aladdin Validation</vt:lpstr>
      <vt:lpstr>To DMA or To Cache?</vt:lpstr>
      <vt:lpstr>DMA or Cache</vt:lpstr>
      <vt:lpstr>DMA or Cache</vt:lpstr>
      <vt:lpstr>DMA or Cache</vt:lpstr>
      <vt:lpstr>Conclusions</vt:lpstr>
      <vt:lpstr>Contributions</vt:lpstr>
      <vt:lpstr>Publications</vt:lpstr>
      <vt:lpstr>Acknowledgement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Modeling of Specialized Architectures</dc:title>
  <dc:creator>Sophia</dc:creator>
  <cp:lastModifiedBy>Sophia</cp:lastModifiedBy>
  <cp:revision>505</cp:revision>
  <dcterms:created xsi:type="dcterms:W3CDTF">2016-05-02T19:46:17Z</dcterms:created>
  <dcterms:modified xsi:type="dcterms:W3CDTF">2016-05-13T00:32:08Z</dcterms:modified>
</cp:coreProperties>
</file>